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268" r:id="rId5"/>
    <p:sldId id="269" r:id="rId6"/>
    <p:sldId id="259" r:id="rId7"/>
    <p:sldId id="260" r:id="rId8"/>
    <p:sldId id="295" r:id="rId9"/>
    <p:sldId id="271" r:id="rId10"/>
    <p:sldId id="272" r:id="rId11"/>
    <p:sldId id="294" r:id="rId12"/>
    <p:sldId id="293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9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6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3399FF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ABF8-CF84-414B-B287-249A36938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3C32-B3DB-4163-93E4-228175901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38A59-F791-4FCB-BEF1-9A42208D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DD24-4F29-4051-9EAE-3A21A931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391C1-0841-4C88-B80E-857F39BA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51036-50EF-4FF1-90C4-CAAA968E51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254560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030E-17AF-4231-A7EE-D5DE6E23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DBFEB-49D0-40CF-AA11-67E3F580C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195DD-0D9D-4AE7-9467-FC82F665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C04CC-0970-4804-B16C-32AF6357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11B1-69FE-4C5B-9F03-8B8956F8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4281-1B76-422D-AEB8-C317F7FB7C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46730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23145-27FF-44D2-AEEC-A6319F74E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0E51E-8102-4DE9-A2B3-A31F92F0E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BD6AC-AA1D-4F74-9A01-4A216714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69BBE-B858-4340-AA30-79B4C390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9B954-51CD-4CF3-B0C0-B01CFC9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D74F7-BC29-4F64-9B2E-BC8F82E1DF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3243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6A22-069A-41B2-9F94-7B32F04D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8DAF-1F32-47F9-BE19-1F4D0531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EC51-60A5-4DF6-9057-97997ADD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48D17-A7D5-490E-9F5B-DE7EA803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9AED4-FC6F-4406-A91B-2C2DDBC4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F53E8-D615-4A89-B9F3-D320D8CF9F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0838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1C01-4EE7-4379-93C5-BEFC47F6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92FF7-4380-43F7-9FBF-4C3B43E8B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B678A-699E-4F97-8641-67BA5D55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B9DC3-876E-4880-96EE-CC4E2217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82964-EE07-459E-9D52-C5CDDC99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5E65C-A257-426E-8F6F-3374F385E0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60813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788D-502C-4C4C-985E-790026B6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0AAAF-F9FD-44F6-9DDD-136CD96EE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BF7C3-3CF2-4774-AC28-BD28A07B0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3397E-9A50-471F-AA25-8DDE5B8D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0344E-6232-4587-8055-09389AD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EE736-CD1D-437C-95A6-62EA9523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4AEB7-25F6-451E-9884-2F56D31059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6672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E80F-C080-49E7-840B-DD88B3BC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FD97E-3A65-4730-AD39-C14EDD8D5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F0DCA-A5A8-4800-A899-DDCB8BCAA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9E895-76AA-4E9F-A2B5-6BC49CBA2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12553-0B28-45B7-B200-2370975D0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1262B-4395-4F85-B3AC-3321F02E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0BEC3-730D-4996-9668-7BD40AFF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E8BAA-0A58-4092-80EC-A19FF23B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F49CA-3886-40DB-B778-CF4A3D35C9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21017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D919-68E0-454D-8746-33055D0B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7C57E-F921-46DB-A23D-B05BBB86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32362-EA35-4DB7-966A-BFB609A0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42853-F3CB-4D5D-957B-E8FC1C70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0F6D8-CE87-4AAD-98B2-D1B7B50DEE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2449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E6A4D-AB47-4A7F-BED3-1183AC36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6B521-57F9-44D9-BD66-068A092D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A7387-B71E-45FD-AD31-73AAA859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7C3A4-8BBB-40CD-AA03-E9344D9094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52966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CB5A-AE8F-4706-8A63-1D4B76CC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AB8AE-7BF6-4AEC-B8E7-42FD0A142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80979-2BF3-445B-A139-05DE31A8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6DA99-9B62-4E5A-A7D9-042C616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369E3-4343-4C26-8BB7-CFA89BC5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327F1-B520-4423-A9CA-EF9882D4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6D21C-E8C4-4570-8131-03C260F056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16059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FC43-669C-4119-A448-8045BBF6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BA91B-963C-4C8B-8EA7-A960134E4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BEE6C-5B95-4402-84AE-52607C746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1CF58-6C2A-43FC-A3ED-9E1F60DC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C8631-F75B-428B-A58D-232E78EA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674B7-BC98-4028-B980-6D623376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C20F8-65F9-4234-A336-E1C5FEFBA2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80267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037325-72F8-4E13-A844-E06462913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79104A-F464-4EC1-8F72-00A97A95F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97A4C42-329E-4950-8FA2-23BD9D7AAD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22B36E-ECB5-43D6-810F-2AD5714DB4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084AEA5-585A-438A-8EEE-A8E97DD662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755C7E-9E9D-4D13-ABE3-ED365A34C49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ric\Documents\WebStuff\Kidderminster%20New\Media\ReligionScience161119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.duckduckgo.com/l/?kh=-1&amp;uddg=http%3A%2F%2Fdigitalspyuk.cdnds.net%2F18%2F11%2F1600x800%2Flandscape-1521022157-einstein-hawking-newton-tngv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frm=1&amp;source=images&amp;cd=&amp;cad=rja&amp;uact=8&amp;docid=hSVGo_qua1dTfM&amp;tbnid=Fg-2JGT22_QeKM:&amp;ved=0CAUQjRw&amp;url=http%3A%2F%2Fwww.biblical-data.org%2Fcoptic%2Fcoptic_MSS.html&amp;ei=SNJ_U-rMNoKj0QWhroG4CA&amp;psig=AFQjCNGg_8-rF29UfdIjKueSb_RJfXsREQ&amp;ust=1400972222695350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.duckduckgo.com/l/?kh=-1&amp;uddg=http%3A%2F%2Fministry127.com%2Fsites%2Fdefault%2Ffiles%2FMoses%2520Title%2520Slide%2520%2528no%2520subtitle%2529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r.duckduckgo.com/l/?kh=-1&amp;uddg=http%3A%2F%2F3.bp.blogspot.com%2F-IYq1IOKlQ2U%2FUNGpkdc3N8I%2FAAAAAAAAIW4%2FBnqwT1lJaDE%2Fs1600%2Fgrayscale-albert-einstein-monochrome-scientists-black-background-portraits-HD-Wallpaper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.duckduckgo.com/l/?kh=-1&amp;uddg=http%3A%2F%2Fwallpaperheart.com%2Fwp-content%2Fuploads%2F2018%2F03%2FStephen-Hawking-Wallpaper-black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duckduckgo.com/l/?kh=-1&amp;uddg=https%3A%2F%2Fih0.redbubble.net%2Fimage.194435425.0256%2Fraf%2C750x1000%2C075%2Ct%2C101010%3A01c5ca27c6.u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poster-1">
            <a:extLst>
              <a:ext uri="{FF2B5EF4-FFF2-40B4-BE49-F238E27FC236}">
                <a16:creationId xmlns:a16="http://schemas.microsoft.com/office/drawing/2014/main" id="{8A11915D-C716-41CE-97FB-237282FC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4"/>
          <a:stretch>
            <a:fillRect/>
          </a:stretch>
        </p:blipFill>
        <p:spPr bwMode="auto">
          <a:xfrm>
            <a:off x="1069975" y="-242888"/>
            <a:ext cx="6808788" cy="68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ligionScience161119">
            <a:hlinkClick r:id="" action="ppaction://media"/>
            <a:extLst>
              <a:ext uri="{FF2B5EF4-FFF2-40B4-BE49-F238E27FC236}">
                <a16:creationId xmlns:a16="http://schemas.microsoft.com/office/drawing/2014/main" id="{00598BAF-F4F3-431F-932B-6BC683802AB1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35913" y="558924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321C4-E11B-42AE-A669-0AE5631098E5}"/>
              </a:ext>
            </a:extLst>
          </p:cNvPr>
          <p:cNvSpPr txBox="1"/>
          <p:nvPr/>
        </p:nvSpPr>
        <p:spPr>
          <a:xfrm rot="20175264">
            <a:off x="-154055" y="3064821"/>
            <a:ext cx="6713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Please view as slideshow to enjoy timed slides with audio presentation. Thank you.</a:t>
            </a:r>
          </a:p>
          <a:p>
            <a:r>
              <a:rPr lang="en-GB" sz="2000" b="1" dirty="0">
                <a:solidFill>
                  <a:srgbClr val="FFFF00"/>
                </a:solidFill>
              </a:rPr>
              <a:t>NOTE: If prompted, please “</a:t>
            </a:r>
            <a:r>
              <a:rPr lang="en-GB" sz="2000" b="1">
                <a:solidFill>
                  <a:srgbClr val="FFFF00"/>
                </a:solidFill>
              </a:rPr>
              <a:t>enable editing”.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52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>
            <a:extLst>
              <a:ext uri="{FF2B5EF4-FFF2-40B4-BE49-F238E27FC236}">
                <a16:creationId xmlns:a16="http://schemas.microsoft.com/office/drawing/2014/main" id="{6ADD82AD-77DE-46B1-A1B4-C3A9C9A12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1752BB34-A9CA-431A-B27F-FD691B86C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A6508DB7-C499-4864-8529-EF9E1712C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ABDEC9A4-777D-4899-B289-4FB1FB60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Agnostic Science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E532DA92-B501-4F2A-A58A-7A7E66C8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Atheistic Science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D13729E8-B8A4-4954-8F50-61B87CC7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Theistic Science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220FAC38-D5A0-4A7F-A54B-719B4966C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2447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God as                non-personal ‘Mind/Being’ 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090B5472-7AF3-4189-896C-2B88431F5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34143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God does not exist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D812DA23-3C83-4A51-8084-4C395FBAB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34143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God as ‘Person’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578AAA90-084B-4C3D-A81B-251CBF300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83518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i="1">
                <a:solidFill>
                  <a:srgbClr val="FFFF00"/>
                </a:solidFill>
              </a:rPr>
              <a:t>All based on belief rather than evidence</a:t>
            </a:r>
          </a:p>
        </p:txBody>
      </p:sp>
    </p:spTree>
  </p:cSld>
  <p:clrMapOvr>
    <a:masterClrMapping/>
  </p:clrMapOvr>
  <p:transition advTm="59256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>
            <a:extLst>
              <a:ext uri="{FF2B5EF4-FFF2-40B4-BE49-F238E27FC236}">
                <a16:creationId xmlns:a16="http://schemas.microsoft.com/office/drawing/2014/main" id="{1595ABC0-B864-47B1-8E36-09E4401C4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F8B98B46-FFDC-4259-A5F7-CD260DE3A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6EA3FF5F-FCDC-4C93-A4B6-F5BC5CABAE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D465580F-8204-4D7E-9148-5A8D6622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Agnostic Science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D7CAFC1D-383B-4197-AD16-B217428A3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Atheistic Science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A0F23AE1-BC11-40A5-B511-13EBE50BC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Theistic Science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AAA60FBF-90C4-40DB-899A-6186DB97D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2447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God as                non-personal ‘Mind/Being’ </a:t>
            </a:r>
          </a:p>
        </p:txBody>
      </p:sp>
      <p:sp>
        <p:nvSpPr>
          <p:cNvPr id="49161" name="Text Box 9">
            <a:extLst>
              <a:ext uri="{FF2B5EF4-FFF2-40B4-BE49-F238E27FC236}">
                <a16:creationId xmlns:a16="http://schemas.microsoft.com/office/drawing/2014/main" id="{4FCA986A-F104-4D6C-9281-DCB46AC33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341438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God does not exist</a:t>
            </a:r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76E32E9A-C5C8-4980-9543-144B6860B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34143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God as ‘Person’</a:t>
            </a:r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2082FE7D-903F-4436-B6DC-5AB1B667C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544512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780B9F89-1967-42F9-9544-7A0C9242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58958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‘matter’ religion</a:t>
            </a:r>
          </a:p>
        </p:txBody>
      </p:sp>
      <p:sp>
        <p:nvSpPr>
          <p:cNvPr id="49166" name="Text Box 14">
            <a:extLst>
              <a:ext uri="{FF2B5EF4-FFF2-40B4-BE49-F238E27FC236}">
                <a16:creationId xmlns:a16="http://schemas.microsoft.com/office/drawing/2014/main" id="{2C462ECE-AF78-4BC8-8380-63919E02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589588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‘spirit &amp; matter’ religion</a:t>
            </a:r>
          </a:p>
        </p:txBody>
      </p:sp>
      <p:sp>
        <p:nvSpPr>
          <p:cNvPr id="49167" name="Text Box 15">
            <a:extLst>
              <a:ext uri="{FF2B5EF4-FFF2-40B4-BE49-F238E27FC236}">
                <a16:creationId xmlns:a16="http://schemas.microsoft.com/office/drawing/2014/main" id="{B0158267-2B85-4E53-B710-C256D3C8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589588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‘spirit’ religion</a:t>
            </a:r>
          </a:p>
        </p:txBody>
      </p:sp>
    </p:spTree>
  </p:cSld>
  <p:clrMapOvr>
    <a:masterClrMapping/>
  </p:clrMapOvr>
  <p:transition advTm="346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66511819-F577-498C-BE06-077A639C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135937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What is the ultimate nature of reality (our eternal destiny)?</a:t>
            </a:r>
          </a:p>
          <a:p>
            <a:pPr>
              <a:spcBef>
                <a:spcPct val="50000"/>
              </a:spcBef>
            </a:pPr>
            <a:endParaRPr lang="en-GB" altLang="en-US" sz="28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en-US" sz="2800">
                <a:solidFill>
                  <a:srgbClr val="FFFF00"/>
                </a:solidFill>
              </a:rPr>
              <a:t>Spirit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en-US" sz="2800">
                <a:solidFill>
                  <a:srgbClr val="FFFF00"/>
                </a:solidFill>
              </a:rPr>
              <a:t>Spirit &amp; Matter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en-US" sz="2800">
                <a:solidFill>
                  <a:srgbClr val="FFFF00"/>
                </a:solidFill>
              </a:rPr>
              <a:t>Matter</a:t>
            </a:r>
          </a:p>
          <a:p>
            <a:pPr>
              <a:spcBef>
                <a:spcPct val="50000"/>
              </a:spcBef>
            </a:pPr>
            <a:endParaRPr lang="en-GB" altLang="en-US" sz="28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   Each of these 3 give a different perspective on origins, and then follow a logical narrative/story to the end</a:t>
            </a:r>
          </a:p>
        </p:txBody>
      </p:sp>
    </p:spTree>
  </p:cSld>
  <p:clrMapOvr>
    <a:masterClrMapping/>
  </p:clrMapOvr>
  <p:transition advTm="49051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>
            <a:extLst>
              <a:ext uri="{FF2B5EF4-FFF2-40B4-BE49-F238E27FC236}">
                <a16:creationId xmlns:a16="http://schemas.microsoft.com/office/drawing/2014/main" id="{000A45AB-DD3B-41B2-9E59-0DA758468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B0ABBFED-A8A5-4A9B-A41B-7958DD4B2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0F090172-62F5-4C26-9C8A-022040623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20760ECE-D490-43BA-92FB-B9B472BCD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15C69417-3612-402A-BCF0-80C5BB705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2977D6A5-3C1D-4C67-9080-07ADF83D8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</p:spTree>
  </p:cSld>
  <p:clrMapOvr>
    <a:masterClrMapping/>
  </p:clrMapOvr>
  <p:transition advTm="17029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EDBE5E74-256B-4267-B3AB-DC4D02DF2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B17E4BFC-9879-440C-B7C2-C10241316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157E1FF1-FE19-48CF-894F-61C188DB8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188C0539-E4AC-460D-867B-870E1D14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10D9EFE3-EB3E-4B4B-989E-1C41BCC7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E229B0D6-A71E-463E-A3A1-3D6AD987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8064609F-D4D2-41A6-8D05-6EA6A79C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8F471CF5-A192-4D86-89A7-EB0104BD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55407798-0704-46EA-9F6A-29E8DA630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</p:spTree>
  </p:cSld>
  <p:clrMapOvr>
    <a:masterClrMapping/>
  </p:clrMapOvr>
  <p:transition advTm="15077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>
            <a:extLst>
              <a:ext uri="{FF2B5EF4-FFF2-40B4-BE49-F238E27FC236}">
                <a16:creationId xmlns:a16="http://schemas.microsoft.com/office/drawing/2014/main" id="{8CFBBF07-0B08-4DA9-8968-E2D4A7359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9AE853F9-5DDF-4066-A69F-CD2EF94F2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5F78E664-DB12-4A79-9B26-E6CC35081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2CFE4200-250C-44DE-947D-B5300F46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4EFFDB85-50DF-462D-9D54-DB297B38D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0C53956C-2B22-4322-AD40-FCF11983E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197DE7F6-8C9E-4431-88FD-588510A0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902CCF76-8C92-4DA1-949A-C589A37E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D407F17A-1288-47EE-9A9A-CBEA69CDF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95A6E6BC-0D10-4DC1-A6DC-C189AB83D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5C5A975A-7D5C-413F-A68D-BD6FCF570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33840F98-91AE-4E53-B351-46EDF14A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</p:spTree>
  </p:cSld>
  <p:clrMapOvr>
    <a:masterClrMapping/>
  </p:clrMapOvr>
  <p:transition advTm="122202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>
            <a:extLst>
              <a:ext uri="{FF2B5EF4-FFF2-40B4-BE49-F238E27FC236}">
                <a16:creationId xmlns:a16="http://schemas.microsoft.com/office/drawing/2014/main" id="{C635A191-6B49-400C-9801-96D7C9530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9E1C1C33-7A37-4116-9AF0-F76BB9626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0C2118A8-515C-4BD0-B136-3866D9726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F9EF8C86-32A5-499F-AA21-D5E68775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AB67A802-030A-41B1-827B-1A09C01FF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2A855C79-A4EB-467C-802E-53B1CAED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B884367B-4823-41F0-B3AD-9DB57AE2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5CBAF4D7-76AA-4FA5-970B-77DAF750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7685D080-C15D-413B-917E-5041A6BCE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B87AAA4A-D98A-4BEB-BEBE-B9C5B383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A8EF4071-A52E-4EC9-B5DE-2F78FFC8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6FC7ED97-8243-4AB1-9ED3-BBB37580C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886F8EEF-86CB-4808-9FE1-9E6412B8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release the spirit into a non-material, non-personal realm</a:t>
            </a: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E781F71E-69A1-4AA3-88EC-3572214CE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357563"/>
            <a:ext cx="302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Purpose of </a:t>
            </a:r>
            <a:r>
              <a:rPr lang="en-GB" altLang="en-US" sz="2000">
                <a:solidFill>
                  <a:srgbClr val="FF3300"/>
                </a:solidFill>
              </a:rPr>
              <a:t>life</a:t>
            </a:r>
            <a:r>
              <a:rPr lang="en-GB" altLang="en-US" sz="2000">
                <a:solidFill>
                  <a:srgbClr val="FFFF00"/>
                </a:solidFill>
              </a:rPr>
              <a:t> – to relate to a personal God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9068FEDE-AE28-4595-A9A9-76AE501CB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</p:spTree>
  </p:cSld>
  <p:clrMapOvr>
    <a:masterClrMapping/>
  </p:clrMapOvr>
  <p:transition advTm="115271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>
            <a:extLst>
              <a:ext uri="{FF2B5EF4-FFF2-40B4-BE49-F238E27FC236}">
                <a16:creationId xmlns:a16="http://schemas.microsoft.com/office/drawing/2014/main" id="{C213AA8C-A754-4718-B16C-161EFDEEA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Line 3">
            <a:extLst>
              <a:ext uri="{FF2B5EF4-FFF2-40B4-BE49-F238E27FC236}">
                <a16:creationId xmlns:a16="http://schemas.microsoft.com/office/drawing/2014/main" id="{5C3CA1DE-E8EE-4A3C-BD27-7684F6B69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12C30F25-D703-4FB0-8E4F-CE0068096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86ED948C-90D6-4D1E-B67D-BDAD5FA1E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41E5C699-BA12-4991-AC99-04D4FDC9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BB2C72A2-C5E2-41A7-8E97-4D9143ACA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C4A83513-4593-4BC6-B232-2D1CEF21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AFBDF4E3-5C6D-4C42-8112-242C411CC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BB6F10CE-290A-4536-A017-AB6139373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0100E183-40E4-41BF-B2BA-832574CD8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4E317BC2-BA3A-4630-BB4B-79685485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C14B7C68-6469-4457-8FF0-E68992094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BC26120C-948B-4807-AEFB-2FA59F9B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release the spirit into a non-material, non-personal realm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769D3ECF-572F-4ADC-8FD6-FD987919D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9B53A5B8-E11E-4715-B090-58E0EE81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013325"/>
            <a:ext cx="3168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</a:t>
            </a:r>
            <a:r>
              <a:rPr lang="en-GB" altLang="en-US" sz="2000">
                <a:solidFill>
                  <a:srgbClr val="FFFF00"/>
                </a:solidFill>
              </a:rPr>
              <a:t>followed by judgment and physical resurrection – </a:t>
            </a:r>
            <a:r>
              <a:rPr lang="en-GB" altLang="en-US" sz="2000">
                <a:solidFill>
                  <a:srgbClr val="FF3300"/>
                </a:solidFill>
              </a:rPr>
              <a:t>the person is still there</a:t>
            </a:r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745CC5B5-2D05-477E-81A8-1796A73E3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2627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Physical </a:t>
            </a:r>
            <a:r>
              <a:rPr lang="en-GB" altLang="en-US">
                <a:solidFill>
                  <a:srgbClr val="FF3300"/>
                </a:solidFill>
              </a:rPr>
              <a:t>death</a:t>
            </a:r>
            <a:r>
              <a:rPr lang="en-GB" altLang="en-US">
                <a:solidFill>
                  <a:srgbClr val="FFFF00"/>
                </a:solidFill>
              </a:rPr>
              <a:t> – </a:t>
            </a:r>
            <a:r>
              <a:rPr lang="en-GB" altLang="en-US">
                <a:solidFill>
                  <a:srgbClr val="FF3300"/>
                </a:solidFill>
              </a:rPr>
              <a:t>end of the person</a:t>
            </a:r>
            <a:r>
              <a:rPr lang="en-GB" altLang="en-US">
                <a:solidFill>
                  <a:srgbClr val="FFFF00"/>
                </a:solidFill>
              </a:rPr>
              <a:t>; spirit/soul fuses into the eternal, impersonal mind/being</a:t>
            </a:r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C8B47290-DA66-4196-90AD-2CDDF2D58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13325"/>
            <a:ext cx="2987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end of the person </a:t>
            </a:r>
            <a:r>
              <a:rPr lang="en-GB" altLang="en-US" sz="2000">
                <a:solidFill>
                  <a:srgbClr val="FFFF00"/>
                </a:solidFill>
              </a:rPr>
              <a:t>– when the brain dies only decomposed molecules and atoms are left</a:t>
            </a:r>
            <a:endParaRPr lang="en-GB" altLang="en-US" sz="2000">
              <a:solidFill>
                <a:srgbClr val="FF3300"/>
              </a:solidFill>
            </a:endParaRPr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F32A175D-F405-4ED6-8387-7A426A8E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429000"/>
            <a:ext cx="30241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relate to a personal God</a:t>
            </a:r>
          </a:p>
          <a:p>
            <a:pPr algn="ctr">
              <a:spcBef>
                <a:spcPct val="50000"/>
              </a:spcBef>
            </a:pPr>
            <a:endParaRPr lang="en-GB" altLang="en-US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223009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A9FC262D-4BC0-4A6B-A949-387285A5B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4CD45D51-F13C-48BA-A638-6BE09F0B3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01767446-17B1-4F9A-AF82-42721D3B9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C319C07A-18A9-46CD-8E4E-97EECBF48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95045120-43CD-4622-8B75-6C7CA3D72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40996498-ADC0-40B7-9150-E20D9276C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78C12103-1BD1-4F80-B8AB-043247840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94F78862-A543-467F-8C45-B93EC2C8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5F12AFD6-627B-4011-9A43-34E9B95D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07618DC0-27BF-4EA3-9FE6-72752572A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F6B36D3D-1CF8-4649-8F70-CF177DAE9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F6335C90-D318-4EAF-9C7D-7C8892C76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4D34B44B-EF44-4C74-AD5B-9C62D5D8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release the spirit into a non-material, non-personal realm</a:t>
            </a: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BBF08645-9709-42C4-A80B-7865C18E0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043A3183-FACA-4BA2-B005-B59147FAF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013325"/>
            <a:ext cx="3168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</a:t>
            </a:r>
            <a:r>
              <a:rPr lang="en-GB" altLang="en-US" sz="2000">
                <a:solidFill>
                  <a:srgbClr val="FFFF00"/>
                </a:solidFill>
              </a:rPr>
              <a:t>followed by judgment and physical resurrection – </a:t>
            </a:r>
            <a:r>
              <a:rPr lang="en-GB" altLang="en-US" sz="2000">
                <a:solidFill>
                  <a:srgbClr val="FF3300"/>
                </a:solidFill>
              </a:rPr>
              <a:t>the person is still there</a:t>
            </a:r>
          </a:p>
        </p:txBody>
      </p:sp>
      <p:sp>
        <p:nvSpPr>
          <p:cNvPr id="32786" name="Text Box 18">
            <a:extLst>
              <a:ext uri="{FF2B5EF4-FFF2-40B4-BE49-F238E27FC236}">
                <a16:creationId xmlns:a16="http://schemas.microsoft.com/office/drawing/2014/main" id="{00C8BA10-CF57-4372-AE25-29C60D117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2627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Physical </a:t>
            </a:r>
            <a:r>
              <a:rPr lang="en-GB" altLang="en-US">
                <a:solidFill>
                  <a:srgbClr val="FF3300"/>
                </a:solidFill>
              </a:rPr>
              <a:t>death</a:t>
            </a:r>
            <a:r>
              <a:rPr lang="en-GB" altLang="en-US">
                <a:solidFill>
                  <a:srgbClr val="FFFF00"/>
                </a:solidFill>
              </a:rPr>
              <a:t> – </a:t>
            </a:r>
            <a:r>
              <a:rPr lang="en-GB" altLang="en-US">
                <a:solidFill>
                  <a:srgbClr val="FF3300"/>
                </a:solidFill>
              </a:rPr>
              <a:t>end of the person</a:t>
            </a:r>
            <a:r>
              <a:rPr lang="en-GB" altLang="en-US">
                <a:solidFill>
                  <a:srgbClr val="FFFF00"/>
                </a:solidFill>
              </a:rPr>
              <a:t>; spirit/soul fuses into the eternal, impersonal mind/being</a:t>
            </a:r>
          </a:p>
        </p:txBody>
      </p:sp>
      <p:sp>
        <p:nvSpPr>
          <p:cNvPr id="32787" name="Text Box 19">
            <a:extLst>
              <a:ext uri="{FF2B5EF4-FFF2-40B4-BE49-F238E27FC236}">
                <a16:creationId xmlns:a16="http://schemas.microsoft.com/office/drawing/2014/main" id="{6FBE2D6A-10F3-4EE2-AAF2-E7743B0C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13325"/>
            <a:ext cx="2987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end of the person </a:t>
            </a:r>
            <a:r>
              <a:rPr lang="en-GB" altLang="en-US" sz="2000">
                <a:solidFill>
                  <a:srgbClr val="FFFF00"/>
                </a:solidFill>
              </a:rPr>
              <a:t>– when the brain dies only decomposed molecules and atoms are left</a:t>
            </a:r>
            <a:endParaRPr lang="en-GB" altLang="en-US" sz="2000">
              <a:solidFill>
                <a:srgbClr val="FF3300"/>
              </a:solidFill>
            </a:endParaRPr>
          </a:p>
        </p:txBody>
      </p:sp>
      <p:sp>
        <p:nvSpPr>
          <p:cNvPr id="32789" name="Text Box 21">
            <a:extLst>
              <a:ext uri="{FF2B5EF4-FFF2-40B4-BE49-F238E27FC236}">
                <a16:creationId xmlns:a16="http://schemas.microsoft.com/office/drawing/2014/main" id="{52AD35C3-B6E8-463A-B2D4-9017B376A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573463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relate to a personal God</a:t>
            </a:r>
          </a:p>
        </p:txBody>
      </p:sp>
      <p:sp>
        <p:nvSpPr>
          <p:cNvPr id="32788" name="Text Box 20">
            <a:extLst>
              <a:ext uri="{FF2B5EF4-FFF2-40B4-BE49-F238E27FC236}">
                <a16:creationId xmlns:a16="http://schemas.microsoft.com/office/drawing/2014/main" id="{E48406EB-4DF8-4B29-9FED-E70E1786A01C}"/>
              </a:ext>
            </a:extLst>
          </p:cNvPr>
          <p:cNvSpPr txBox="1">
            <a:spLocks noChangeArrowheads="1"/>
          </p:cNvSpPr>
          <p:nvPr/>
        </p:nvSpPr>
        <p:spPr bwMode="auto">
          <a:xfrm rot="-823015">
            <a:off x="323850" y="2708275"/>
            <a:ext cx="8509000" cy="1555750"/>
          </a:xfrm>
          <a:prstGeom prst="rect">
            <a:avLst/>
          </a:prstGeom>
          <a:solidFill>
            <a:srgbClr val="000000">
              <a:alpha val="8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800">
                <a:solidFill>
                  <a:srgbClr val="00FF00"/>
                </a:solidFill>
              </a:rPr>
              <a:t>All 3 perspectives are based on faith rather than evidence</a:t>
            </a:r>
          </a:p>
        </p:txBody>
      </p:sp>
    </p:spTree>
  </p:cSld>
  <p:clrMapOvr>
    <a:masterClrMapping/>
  </p:clrMapOvr>
  <p:transition advTm="74167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>
            <a:extLst>
              <a:ext uri="{FF2B5EF4-FFF2-40B4-BE49-F238E27FC236}">
                <a16:creationId xmlns:a16="http://schemas.microsoft.com/office/drawing/2014/main" id="{3136F950-8386-4923-B468-FCA561B2E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Line 3">
            <a:extLst>
              <a:ext uri="{FF2B5EF4-FFF2-40B4-BE49-F238E27FC236}">
                <a16:creationId xmlns:a16="http://schemas.microsoft.com/office/drawing/2014/main" id="{C2016116-7434-4DCE-81A9-BB7E94280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E4E81FD0-D265-4032-8E5B-339FCD192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570C738F-23A0-414C-B5B6-E5DDB81A2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706BC83F-AF06-4562-9138-6E7E2877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F6A0D840-6E5D-49E6-AE35-B8FF07ECA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315277AC-6F94-4179-8317-A95F16C4E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FB6C7EA5-46D4-44D0-AE66-8A12E16FF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DB43B9F0-8A93-40D7-A256-9EDC7882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DF6C2BCD-CEA5-43AC-BAF8-8DE09A17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34828" name="Text Box 12">
            <a:extLst>
              <a:ext uri="{FF2B5EF4-FFF2-40B4-BE49-F238E27FC236}">
                <a16:creationId xmlns:a16="http://schemas.microsoft.com/office/drawing/2014/main" id="{A94C34CC-C589-40C6-9627-9F1C511BE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1CE0817E-51F9-4A86-A420-503FC2DC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34830" name="Text Box 14">
            <a:extLst>
              <a:ext uri="{FF2B5EF4-FFF2-40B4-BE49-F238E27FC236}">
                <a16:creationId xmlns:a16="http://schemas.microsoft.com/office/drawing/2014/main" id="{DA77871A-87D4-4506-88F9-55BE931D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release the spirit into a non-material, non-personal realm</a:t>
            </a:r>
          </a:p>
          <a:p>
            <a:pPr algn="ctr">
              <a:spcBef>
                <a:spcPct val="50000"/>
              </a:spcBef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7DCD8313-3C9D-4D6D-8E86-6AEBAB130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89363"/>
            <a:ext cx="26273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relate to a personal God</a:t>
            </a:r>
          </a:p>
        </p:txBody>
      </p:sp>
      <p:sp>
        <p:nvSpPr>
          <p:cNvPr id="34832" name="Text Box 16">
            <a:extLst>
              <a:ext uri="{FF2B5EF4-FFF2-40B4-BE49-F238E27FC236}">
                <a16:creationId xmlns:a16="http://schemas.microsoft.com/office/drawing/2014/main" id="{98760CA6-9471-4378-B796-27FDC9037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  <p:sp>
        <p:nvSpPr>
          <p:cNvPr id="34833" name="Text Box 17">
            <a:extLst>
              <a:ext uri="{FF2B5EF4-FFF2-40B4-BE49-F238E27FC236}">
                <a16:creationId xmlns:a16="http://schemas.microsoft.com/office/drawing/2014/main" id="{1F83B53E-2E70-46C0-90D0-448CE5B08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013325"/>
            <a:ext cx="3168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</a:t>
            </a:r>
            <a:r>
              <a:rPr lang="en-GB" altLang="en-US" sz="2000">
                <a:solidFill>
                  <a:srgbClr val="FFFF00"/>
                </a:solidFill>
              </a:rPr>
              <a:t>followed by judgment and physical resurrection – </a:t>
            </a:r>
            <a:r>
              <a:rPr lang="en-GB" altLang="en-US" sz="2000">
                <a:solidFill>
                  <a:srgbClr val="FF3300"/>
                </a:solidFill>
              </a:rPr>
              <a:t>the person is still there</a:t>
            </a:r>
          </a:p>
        </p:txBody>
      </p:sp>
      <p:sp>
        <p:nvSpPr>
          <p:cNvPr id="34834" name="Text Box 18">
            <a:extLst>
              <a:ext uri="{FF2B5EF4-FFF2-40B4-BE49-F238E27FC236}">
                <a16:creationId xmlns:a16="http://schemas.microsoft.com/office/drawing/2014/main" id="{96E595AB-C7B8-42FF-922D-BC22E504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2627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Physical </a:t>
            </a:r>
            <a:r>
              <a:rPr lang="en-GB" altLang="en-US">
                <a:solidFill>
                  <a:srgbClr val="FF3300"/>
                </a:solidFill>
              </a:rPr>
              <a:t>death</a:t>
            </a:r>
            <a:r>
              <a:rPr lang="en-GB" altLang="en-US">
                <a:solidFill>
                  <a:srgbClr val="FFFF00"/>
                </a:solidFill>
              </a:rPr>
              <a:t> – </a:t>
            </a:r>
            <a:r>
              <a:rPr lang="en-GB" altLang="en-US">
                <a:solidFill>
                  <a:srgbClr val="FF3300"/>
                </a:solidFill>
              </a:rPr>
              <a:t>end of the person</a:t>
            </a:r>
            <a:r>
              <a:rPr lang="en-GB" altLang="en-US">
                <a:solidFill>
                  <a:srgbClr val="FFFF00"/>
                </a:solidFill>
              </a:rPr>
              <a:t>; spirit/soul fuses into the eternal, impersonal mind/being</a:t>
            </a:r>
          </a:p>
        </p:txBody>
      </p:sp>
      <p:sp>
        <p:nvSpPr>
          <p:cNvPr id="34835" name="Text Box 19">
            <a:extLst>
              <a:ext uri="{FF2B5EF4-FFF2-40B4-BE49-F238E27FC236}">
                <a16:creationId xmlns:a16="http://schemas.microsoft.com/office/drawing/2014/main" id="{85E633E2-C226-49E4-AE74-171F726D5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13325"/>
            <a:ext cx="2987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end of the person </a:t>
            </a:r>
            <a:r>
              <a:rPr lang="en-GB" altLang="en-US" sz="2000">
                <a:solidFill>
                  <a:srgbClr val="FFFF00"/>
                </a:solidFill>
              </a:rPr>
              <a:t>– when the brain dies only decomposed molecules and atoms are left</a:t>
            </a:r>
            <a:endParaRPr lang="en-GB" altLang="en-US" sz="2000">
              <a:solidFill>
                <a:srgbClr val="FF3300"/>
              </a:solidFill>
            </a:endParaRPr>
          </a:p>
        </p:txBody>
      </p:sp>
      <p:sp>
        <p:nvSpPr>
          <p:cNvPr id="34836" name="Text Box 20">
            <a:extLst>
              <a:ext uri="{FF2B5EF4-FFF2-40B4-BE49-F238E27FC236}">
                <a16:creationId xmlns:a16="http://schemas.microsoft.com/office/drawing/2014/main" id="{80EC127A-DAC7-4AEF-A2D6-14FB17F814B0}"/>
              </a:ext>
            </a:extLst>
          </p:cNvPr>
          <p:cNvSpPr txBox="1">
            <a:spLocks noChangeArrowheads="1"/>
          </p:cNvSpPr>
          <p:nvPr/>
        </p:nvSpPr>
        <p:spPr bwMode="auto">
          <a:xfrm rot="293332">
            <a:off x="468313" y="2276475"/>
            <a:ext cx="8509000" cy="2530475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00FF00"/>
                </a:solidFill>
              </a:rPr>
              <a:t>No evidence regarding the origins, beginning; no eye-witnesses; everything is primordial, prehistoric, and non verifiable </a:t>
            </a:r>
          </a:p>
        </p:txBody>
      </p:sp>
    </p:spTree>
  </p:cSld>
  <p:clrMapOvr>
    <a:masterClrMapping/>
  </p:clrMapOvr>
  <p:transition advTm="8378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CA11A38-9A18-4BE7-8A8D-84DF150AF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1329219-CB98-4D68-A170-401E366EF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3" name="Picture 5" descr="Stephen Hawking on Star Trek: The Next Generation and 8 ...">
            <a:hlinkClick r:id="rId2"/>
            <a:extLst>
              <a:ext uri="{FF2B5EF4-FFF2-40B4-BE49-F238E27FC236}">
                <a16:creationId xmlns:a16="http://schemas.microsoft.com/office/drawing/2014/main" id="{B7F6C03C-53D5-43EF-8532-805C43F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524750" cy="37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809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>
            <a:extLst>
              <a:ext uri="{FF2B5EF4-FFF2-40B4-BE49-F238E27FC236}">
                <a16:creationId xmlns:a16="http://schemas.microsoft.com/office/drawing/2014/main" id="{6EFBAABE-7C66-43F6-8925-1B2BB3C27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5E5C0A3B-CE0F-462C-91BD-610B4566C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A0CB83C1-0341-49B2-87D7-3A5519971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3B21DC50-9782-4CF5-8CA4-5362A31BD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5E5435D9-AA10-4B3A-8B8D-10E1FCE3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7CE2C0DD-081D-4987-ACAC-1F4A3A764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6106A56E-720E-4963-AC13-AF078501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3446F9DA-F63D-4671-A665-E6767512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27A48297-77B6-4F67-9E11-AE7469BB1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B8986E0E-DBF2-4052-8985-AF01F809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12795AB1-B560-4C9A-8CFD-F66CAB21A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37E414C5-3071-4648-AF39-5CA41A4A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6EE6C480-5045-4E11-812E-E401C90F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release the spirit into a non-material, non-personal realm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A22B2A2C-7CC7-4FE2-AFDA-33B485CBA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644900"/>
            <a:ext cx="26273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relate to a personal God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24FF715C-12F8-4ADB-AA9B-D87241554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958F53BE-F3B5-46A2-B6DC-97693465F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013325"/>
            <a:ext cx="3168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</a:t>
            </a:r>
            <a:r>
              <a:rPr lang="en-GB" altLang="en-US" sz="2000">
                <a:solidFill>
                  <a:srgbClr val="FFFF00"/>
                </a:solidFill>
              </a:rPr>
              <a:t>followed by judgment and physical resurrection – </a:t>
            </a:r>
            <a:r>
              <a:rPr lang="en-GB" altLang="en-US" sz="2000">
                <a:solidFill>
                  <a:srgbClr val="FF3300"/>
                </a:solidFill>
              </a:rPr>
              <a:t>the person is still there</a:t>
            </a:r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id="{5DA5EA2E-9447-4C51-9CF1-BB7F3BEEC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2627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Physical </a:t>
            </a:r>
            <a:r>
              <a:rPr lang="en-GB" altLang="en-US">
                <a:solidFill>
                  <a:srgbClr val="FF3300"/>
                </a:solidFill>
              </a:rPr>
              <a:t>death</a:t>
            </a:r>
            <a:r>
              <a:rPr lang="en-GB" altLang="en-US">
                <a:solidFill>
                  <a:srgbClr val="FFFF00"/>
                </a:solidFill>
              </a:rPr>
              <a:t> – </a:t>
            </a:r>
            <a:r>
              <a:rPr lang="en-GB" altLang="en-US">
                <a:solidFill>
                  <a:srgbClr val="FF3300"/>
                </a:solidFill>
              </a:rPr>
              <a:t>end of the person</a:t>
            </a:r>
            <a:r>
              <a:rPr lang="en-GB" altLang="en-US">
                <a:solidFill>
                  <a:srgbClr val="FFFF00"/>
                </a:solidFill>
              </a:rPr>
              <a:t>; spirit/soul fuses into the eternal, impersonal mind/being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5A42A14E-3C8A-45B9-9788-DF14778F9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13325"/>
            <a:ext cx="2987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end of the person </a:t>
            </a:r>
            <a:r>
              <a:rPr lang="en-GB" altLang="en-US" sz="2000">
                <a:solidFill>
                  <a:srgbClr val="FFFF00"/>
                </a:solidFill>
              </a:rPr>
              <a:t>– when the brain dies only decomposed molecules and atoms are left</a:t>
            </a:r>
            <a:endParaRPr lang="en-GB" altLang="en-US" sz="2000">
              <a:solidFill>
                <a:srgbClr val="FF3300"/>
              </a:solidFill>
            </a:endParaRPr>
          </a:p>
        </p:txBody>
      </p:sp>
      <p:sp>
        <p:nvSpPr>
          <p:cNvPr id="45076" name="Text Box 20">
            <a:extLst>
              <a:ext uri="{FF2B5EF4-FFF2-40B4-BE49-F238E27FC236}">
                <a16:creationId xmlns:a16="http://schemas.microsoft.com/office/drawing/2014/main" id="{54F31F66-09AF-4CF3-B11C-0B609E71C462}"/>
              </a:ext>
            </a:extLst>
          </p:cNvPr>
          <p:cNvSpPr txBox="1">
            <a:spLocks noChangeArrowheads="1"/>
          </p:cNvSpPr>
          <p:nvPr/>
        </p:nvSpPr>
        <p:spPr bwMode="auto">
          <a:xfrm rot="-715454">
            <a:off x="484188" y="2476500"/>
            <a:ext cx="8132762" cy="1920875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00FF00"/>
                </a:solidFill>
              </a:rPr>
              <a:t>Is there any other kind of evidence suggesting that any of these perspectives may be true? </a:t>
            </a:r>
          </a:p>
        </p:txBody>
      </p:sp>
    </p:spTree>
  </p:cSld>
  <p:clrMapOvr>
    <a:masterClrMapping/>
  </p:clrMapOvr>
  <p:transition advTm="58165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>
            <a:extLst>
              <a:ext uri="{FF2B5EF4-FFF2-40B4-BE49-F238E27FC236}">
                <a16:creationId xmlns:a16="http://schemas.microsoft.com/office/drawing/2014/main" id="{79BFBFB2-C81F-4E19-98CF-44C96DFA8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967634B8-EA08-4581-B265-4A05C87F0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B09A2A17-7BF2-4BFD-AF1A-57782650E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7CCBF821-BF57-48F4-B290-297063DA4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32D57432-F970-4220-856E-6B257D763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5270C6DA-FF2A-437C-B340-1CF3028CF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C6DFCAD6-82BD-48FC-AA50-93D113DB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1FAFFA2E-1AFD-4548-82BA-BFE4C10B3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EE28175A-1203-4BA6-9DDA-21ACF78E0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2F025B57-A830-4AC3-912E-EFDC3E232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4F3BAA1B-A3A6-43CD-B753-A02E585E7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E3A5B6F7-053C-44B0-A044-6538C03D8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5F1A0C7B-B832-4EBE-8DB4-AC1CEB7C7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liberate the spirit into a non-material, non-personal realm</a:t>
            </a:r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8E10A86A-4D7F-4F02-B70B-2F2B833D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357563"/>
            <a:ext cx="2627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Purpose of </a:t>
            </a:r>
            <a:r>
              <a:rPr lang="en-GB" altLang="en-US" sz="2000">
                <a:solidFill>
                  <a:srgbClr val="FF3300"/>
                </a:solidFill>
              </a:rPr>
              <a:t>life</a:t>
            </a:r>
            <a:r>
              <a:rPr lang="en-GB" altLang="en-US" sz="2000">
                <a:solidFill>
                  <a:srgbClr val="FFFF00"/>
                </a:solidFill>
              </a:rPr>
              <a:t> – to live in a body and relate to a personal God</a:t>
            </a: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04A71618-BA2C-48CB-9D0C-2B78FCF94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FF6EBE2F-CA51-4CAB-8AF2-72E9FE0E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013325"/>
            <a:ext cx="31686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</a:t>
            </a:r>
            <a:r>
              <a:rPr lang="en-GB" altLang="en-US" sz="2000">
                <a:solidFill>
                  <a:srgbClr val="FFFF00"/>
                </a:solidFill>
              </a:rPr>
              <a:t>followed by judgment and physical resurrection – </a:t>
            </a:r>
            <a:r>
              <a:rPr lang="en-GB" altLang="en-US" sz="2000">
                <a:solidFill>
                  <a:srgbClr val="FF3300"/>
                </a:solidFill>
              </a:rPr>
              <a:t>the person is still there</a:t>
            </a:r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id="{25C45BDD-E8EF-447E-A16F-72843862A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2627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Physical </a:t>
            </a:r>
            <a:r>
              <a:rPr lang="en-GB" altLang="en-US">
                <a:solidFill>
                  <a:srgbClr val="FF3300"/>
                </a:solidFill>
              </a:rPr>
              <a:t>death</a:t>
            </a:r>
            <a:r>
              <a:rPr lang="en-GB" altLang="en-US">
                <a:solidFill>
                  <a:srgbClr val="FFFF00"/>
                </a:solidFill>
              </a:rPr>
              <a:t> – </a:t>
            </a:r>
            <a:r>
              <a:rPr lang="en-GB" altLang="en-US">
                <a:solidFill>
                  <a:srgbClr val="FF3300"/>
                </a:solidFill>
              </a:rPr>
              <a:t>end of the person</a:t>
            </a:r>
            <a:r>
              <a:rPr lang="en-GB" altLang="en-US">
                <a:solidFill>
                  <a:srgbClr val="FFFF00"/>
                </a:solidFill>
              </a:rPr>
              <a:t>; spirit/soul fuses into the eternal, impersonal mind/being</a:t>
            </a: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id="{A176096E-E18C-4A60-99AA-6DDAB4651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13325"/>
            <a:ext cx="2987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end of the person </a:t>
            </a:r>
            <a:r>
              <a:rPr lang="en-GB" altLang="en-US" sz="2000">
                <a:solidFill>
                  <a:srgbClr val="FFFF00"/>
                </a:solidFill>
              </a:rPr>
              <a:t>– when the brain dies only decomposed molecules and atoms are left</a:t>
            </a:r>
            <a:endParaRPr lang="en-GB" altLang="en-US" sz="2000">
              <a:solidFill>
                <a:srgbClr val="FF3300"/>
              </a:solidFill>
            </a:endParaRPr>
          </a:p>
        </p:txBody>
      </p:sp>
      <p:sp>
        <p:nvSpPr>
          <p:cNvPr id="35860" name="Text Box 20">
            <a:extLst>
              <a:ext uri="{FF2B5EF4-FFF2-40B4-BE49-F238E27FC236}">
                <a16:creationId xmlns:a16="http://schemas.microsoft.com/office/drawing/2014/main" id="{EBC98E5C-C16B-4305-903A-F2F663FDBD7A}"/>
              </a:ext>
            </a:extLst>
          </p:cNvPr>
          <p:cNvSpPr txBox="1">
            <a:spLocks noChangeArrowheads="1"/>
          </p:cNvSpPr>
          <p:nvPr/>
        </p:nvSpPr>
        <p:spPr bwMode="auto">
          <a:xfrm rot="584348">
            <a:off x="606425" y="2644775"/>
            <a:ext cx="8509000" cy="2530475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00FF00"/>
                </a:solidFill>
              </a:rPr>
              <a:t>There is only one instance where there is some historical, verifiable evidence; not regarding the beginning of life but the end of life</a:t>
            </a:r>
          </a:p>
        </p:txBody>
      </p:sp>
    </p:spTree>
  </p:cSld>
  <p:clrMapOvr>
    <a:masterClrMapping/>
  </p:clrMapOvr>
  <p:transition advTm="20798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>
            <a:extLst>
              <a:ext uri="{FF2B5EF4-FFF2-40B4-BE49-F238E27FC236}">
                <a16:creationId xmlns:a16="http://schemas.microsoft.com/office/drawing/2014/main" id="{4F879805-D0FD-450D-979E-9F2E79D64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9F94C1C4-E555-4845-B91C-9C3C90AC3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602DC2FF-0940-4364-B14C-E362E5C87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C7FCE73C-A34D-427C-BB6C-91EA01F07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576157D1-CA07-4E8A-8DA0-97009D5D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CB55180A-DA38-4DAD-B6B9-10BE9080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1D24D99C-06EC-4C48-BF00-B5716CCB9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498AF019-05B8-4ACC-88EE-0B702296A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D640711C-46BF-4474-8AF9-56942FC9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8930BAC4-0C1D-4E61-906E-E67B781C4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05DE1CCA-ECCF-44E9-862B-E51E4E6E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29D2787F-E152-4257-B118-7E09A83E6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36878" name="Text Box 14">
            <a:extLst>
              <a:ext uri="{FF2B5EF4-FFF2-40B4-BE49-F238E27FC236}">
                <a16:creationId xmlns:a16="http://schemas.microsoft.com/office/drawing/2014/main" id="{76464420-AB57-4E91-83AD-E3E1B06EE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liberate the spirit into a non-material, non-personal realm</a:t>
            </a:r>
          </a:p>
        </p:txBody>
      </p:sp>
      <p:sp>
        <p:nvSpPr>
          <p:cNvPr id="36880" name="Text Box 16">
            <a:extLst>
              <a:ext uri="{FF2B5EF4-FFF2-40B4-BE49-F238E27FC236}">
                <a16:creationId xmlns:a16="http://schemas.microsoft.com/office/drawing/2014/main" id="{A84E612D-5FBC-403F-868A-2EC53A6B2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  <p:sp>
        <p:nvSpPr>
          <p:cNvPr id="36881" name="Text Box 17">
            <a:extLst>
              <a:ext uri="{FF2B5EF4-FFF2-40B4-BE49-F238E27FC236}">
                <a16:creationId xmlns:a16="http://schemas.microsoft.com/office/drawing/2014/main" id="{32DEFF31-F72C-4613-ADF5-7A894CA5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692650"/>
            <a:ext cx="316865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b="1">
                <a:solidFill>
                  <a:srgbClr val="00FF00"/>
                </a:solidFill>
              </a:rPr>
              <a:t>Physical death</a:t>
            </a:r>
            <a:r>
              <a:rPr lang="en-GB" altLang="en-US" sz="2800" b="1">
                <a:solidFill>
                  <a:srgbClr val="FFFF00"/>
                </a:solidFill>
              </a:rPr>
              <a:t> –</a:t>
            </a:r>
            <a:r>
              <a:rPr lang="en-GB" altLang="en-US" sz="2800" b="1">
                <a:solidFill>
                  <a:srgbClr val="FF3300"/>
                </a:solidFill>
              </a:rPr>
              <a:t> </a:t>
            </a:r>
            <a:r>
              <a:rPr lang="en-GB" altLang="en-US" sz="2800" b="1">
                <a:solidFill>
                  <a:srgbClr val="00FF00"/>
                </a:solidFill>
              </a:rPr>
              <a:t>followed by</a:t>
            </a:r>
            <a:r>
              <a:rPr lang="en-GB" altLang="en-US" sz="2800" b="1">
                <a:solidFill>
                  <a:srgbClr val="FFFF00"/>
                </a:solidFill>
              </a:rPr>
              <a:t> </a:t>
            </a:r>
            <a:r>
              <a:rPr lang="en-GB" altLang="en-US" sz="2800" b="1">
                <a:solidFill>
                  <a:srgbClr val="00FF00"/>
                </a:solidFill>
              </a:rPr>
              <a:t>physical resurrection</a:t>
            </a:r>
            <a:r>
              <a:rPr lang="en-GB" altLang="en-US" sz="2400">
                <a:solidFill>
                  <a:srgbClr val="FFFF00"/>
                </a:solidFill>
              </a:rPr>
              <a:t> – </a:t>
            </a:r>
            <a:r>
              <a:rPr lang="en-GB" altLang="en-US" sz="2400">
                <a:solidFill>
                  <a:srgbClr val="FF3300"/>
                </a:solidFill>
              </a:rPr>
              <a:t>the person is still there</a:t>
            </a:r>
          </a:p>
        </p:txBody>
      </p:sp>
      <p:sp>
        <p:nvSpPr>
          <p:cNvPr id="36882" name="Text Box 18">
            <a:extLst>
              <a:ext uri="{FF2B5EF4-FFF2-40B4-BE49-F238E27FC236}">
                <a16:creationId xmlns:a16="http://schemas.microsoft.com/office/drawing/2014/main" id="{691493AE-8CC8-4CEC-B5BB-9B741D35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2627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Physical </a:t>
            </a:r>
            <a:r>
              <a:rPr lang="en-GB" altLang="en-US">
                <a:solidFill>
                  <a:srgbClr val="FF3300"/>
                </a:solidFill>
              </a:rPr>
              <a:t>death</a:t>
            </a:r>
            <a:r>
              <a:rPr lang="en-GB" altLang="en-US">
                <a:solidFill>
                  <a:srgbClr val="FFFF00"/>
                </a:solidFill>
              </a:rPr>
              <a:t> – </a:t>
            </a:r>
            <a:r>
              <a:rPr lang="en-GB" altLang="en-US">
                <a:solidFill>
                  <a:srgbClr val="FF3300"/>
                </a:solidFill>
              </a:rPr>
              <a:t>end of the person</a:t>
            </a:r>
            <a:r>
              <a:rPr lang="en-GB" altLang="en-US">
                <a:solidFill>
                  <a:srgbClr val="FFFF00"/>
                </a:solidFill>
              </a:rPr>
              <a:t>; spirit/soul fuses into the eternal, impersonal mind/being</a:t>
            </a:r>
          </a:p>
        </p:txBody>
      </p:sp>
      <p:sp>
        <p:nvSpPr>
          <p:cNvPr id="36883" name="Text Box 19">
            <a:extLst>
              <a:ext uri="{FF2B5EF4-FFF2-40B4-BE49-F238E27FC236}">
                <a16:creationId xmlns:a16="http://schemas.microsoft.com/office/drawing/2014/main" id="{71C9F7F2-2D97-4A03-992D-8558E63A6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13325"/>
            <a:ext cx="2987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end of the person </a:t>
            </a:r>
            <a:r>
              <a:rPr lang="en-GB" altLang="en-US" sz="2000">
                <a:solidFill>
                  <a:srgbClr val="FFFF00"/>
                </a:solidFill>
              </a:rPr>
              <a:t>– when the brain dies only decomposed molecules and atoms are left</a:t>
            </a:r>
            <a:endParaRPr lang="en-GB" altLang="en-US" sz="2000">
              <a:solidFill>
                <a:srgbClr val="FF3300"/>
              </a:solidFill>
            </a:endParaRPr>
          </a:p>
        </p:txBody>
      </p:sp>
      <p:sp>
        <p:nvSpPr>
          <p:cNvPr id="36885" name="Text Box 21">
            <a:extLst>
              <a:ext uri="{FF2B5EF4-FFF2-40B4-BE49-F238E27FC236}">
                <a16:creationId xmlns:a16="http://schemas.microsoft.com/office/drawing/2014/main" id="{40F9FF22-E84D-421A-8489-31FB7BA5D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41663"/>
            <a:ext cx="30241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Purpose of </a:t>
            </a:r>
            <a:r>
              <a:rPr lang="en-GB" altLang="en-US" sz="2000">
                <a:solidFill>
                  <a:srgbClr val="FF3300"/>
                </a:solidFill>
              </a:rPr>
              <a:t>life</a:t>
            </a:r>
            <a:r>
              <a:rPr lang="en-GB" altLang="en-US" sz="2000">
                <a:solidFill>
                  <a:srgbClr val="FFFF00"/>
                </a:solidFill>
              </a:rPr>
              <a:t> – to enjoy life in a body within the context of God’s will; to relate to others, and to relate to a personal God</a:t>
            </a:r>
          </a:p>
        </p:txBody>
      </p:sp>
      <p:sp>
        <p:nvSpPr>
          <p:cNvPr id="36886" name="Oval 22">
            <a:extLst>
              <a:ext uri="{FF2B5EF4-FFF2-40B4-BE49-F238E27FC236}">
                <a16:creationId xmlns:a16="http://schemas.microsoft.com/office/drawing/2014/main" id="{EF35CD30-F467-45AC-8532-36219DC67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365625"/>
            <a:ext cx="3527425" cy="2492375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25923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>
            <a:extLst>
              <a:ext uri="{FF2B5EF4-FFF2-40B4-BE49-F238E27FC236}">
                <a16:creationId xmlns:a16="http://schemas.microsoft.com/office/drawing/2014/main" id="{9C569CDF-84CB-4ABB-AD74-46151F194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362B5DFE-F3F0-4831-8434-23F401A48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066AA8CF-61D9-41DD-867F-AAC47A59E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967BC6AA-67B7-47BA-9621-11C85608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719132FE-4EA9-414C-8BF1-EC158AFD0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46961674-0DA8-4E05-BF38-0A475647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1E1AED1E-4A2D-45B4-A40F-6593BA33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32164931-AE53-4AF6-8E24-3E8616F96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6075D95A-54A8-4B82-99BF-366A48FC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00CDD02D-A3C0-4734-82E0-7CD9812E1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22628836-4530-42D8-B512-889CEB276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37901" name="Text Box 13">
            <a:extLst>
              <a:ext uri="{FF2B5EF4-FFF2-40B4-BE49-F238E27FC236}">
                <a16:creationId xmlns:a16="http://schemas.microsoft.com/office/drawing/2014/main" id="{50548C05-2DCB-4790-90DB-022DD556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37902" name="Text Box 14">
            <a:extLst>
              <a:ext uri="{FF2B5EF4-FFF2-40B4-BE49-F238E27FC236}">
                <a16:creationId xmlns:a16="http://schemas.microsoft.com/office/drawing/2014/main" id="{5FE32C1B-577E-4370-A30A-4A845DED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liberate the spirit into a non-material, non-personal realm</a:t>
            </a:r>
          </a:p>
        </p:txBody>
      </p:sp>
      <p:sp>
        <p:nvSpPr>
          <p:cNvPr id="37904" name="Text Box 16">
            <a:extLst>
              <a:ext uri="{FF2B5EF4-FFF2-40B4-BE49-F238E27FC236}">
                <a16:creationId xmlns:a16="http://schemas.microsoft.com/office/drawing/2014/main" id="{E6F8B18C-B7E4-4B64-A934-D7F0AC2B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  <p:sp>
        <p:nvSpPr>
          <p:cNvPr id="37905" name="Text Box 17">
            <a:extLst>
              <a:ext uri="{FF2B5EF4-FFF2-40B4-BE49-F238E27FC236}">
                <a16:creationId xmlns:a16="http://schemas.microsoft.com/office/drawing/2014/main" id="{785C6255-21EF-45DA-81A1-7A129E435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797425"/>
            <a:ext cx="3168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rgbClr val="00FF00"/>
                </a:solidFill>
              </a:rPr>
              <a:t>Physical death</a:t>
            </a:r>
            <a:r>
              <a:rPr lang="en-GB" altLang="en-US" sz="2400" b="1">
                <a:solidFill>
                  <a:srgbClr val="FFFF00"/>
                </a:solidFill>
              </a:rPr>
              <a:t> –</a:t>
            </a:r>
            <a:r>
              <a:rPr lang="en-GB" altLang="en-US" sz="2400" b="1">
                <a:solidFill>
                  <a:srgbClr val="FF3300"/>
                </a:solidFill>
              </a:rPr>
              <a:t> </a:t>
            </a:r>
            <a:r>
              <a:rPr lang="en-GB" altLang="en-US" sz="2400" b="1">
                <a:solidFill>
                  <a:srgbClr val="00FF00"/>
                </a:solidFill>
              </a:rPr>
              <a:t>followed by</a:t>
            </a:r>
            <a:r>
              <a:rPr lang="en-GB" altLang="en-US" sz="2400" b="1">
                <a:solidFill>
                  <a:srgbClr val="FFFF00"/>
                </a:solidFill>
              </a:rPr>
              <a:t> </a:t>
            </a:r>
            <a:r>
              <a:rPr lang="en-GB" altLang="en-US" sz="2400" b="1">
                <a:solidFill>
                  <a:srgbClr val="00FF00"/>
                </a:solidFill>
              </a:rPr>
              <a:t>physical resurrection</a:t>
            </a:r>
            <a:r>
              <a:rPr lang="en-GB" altLang="en-US" sz="2400">
                <a:solidFill>
                  <a:srgbClr val="FFFF00"/>
                </a:solidFill>
              </a:rPr>
              <a:t> – </a:t>
            </a:r>
            <a:r>
              <a:rPr lang="en-GB" altLang="en-US" sz="2400">
                <a:solidFill>
                  <a:srgbClr val="FF3300"/>
                </a:solidFill>
              </a:rPr>
              <a:t>the person is still there</a:t>
            </a:r>
          </a:p>
        </p:txBody>
      </p:sp>
      <p:sp>
        <p:nvSpPr>
          <p:cNvPr id="37906" name="Text Box 18">
            <a:extLst>
              <a:ext uri="{FF2B5EF4-FFF2-40B4-BE49-F238E27FC236}">
                <a16:creationId xmlns:a16="http://schemas.microsoft.com/office/drawing/2014/main" id="{E1D9B5FF-7EAD-4596-9CF9-4386AEA37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2627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Physical </a:t>
            </a:r>
            <a:r>
              <a:rPr lang="en-GB" altLang="en-US">
                <a:solidFill>
                  <a:srgbClr val="FF3300"/>
                </a:solidFill>
              </a:rPr>
              <a:t>death</a:t>
            </a:r>
            <a:r>
              <a:rPr lang="en-GB" altLang="en-US">
                <a:solidFill>
                  <a:srgbClr val="FFFF00"/>
                </a:solidFill>
              </a:rPr>
              <a:t> – </a:t>
            </a:r>
            <a:r>
              <a:rPr lang="en-GB" altLang="en-US">
                <a:solidFill>
                  <a:srgbClr val="FF3300"/>
                </a:solidFill>
              </a:rPr>
              <a:t>end of the person</a:t>
            </a:r>
            <a:r>
              <a:rPr lang="en-GB" altLang="en-US">
                <a:solidFill>
                  <a:srgbClr val="FFFF00"/>
                </a:solidFill>
              </a:rPr>
              <a:t>; spirit/soul fuses into the eternal, impersonal mind/being</a:t>
            </a:r>
          </a:p>
        </p:txBody>
      </p:sp>
      <p:sp>
        <p:nvSpPr>
          <p:cNvPr id="37907" name="Text Box 19">
            <a:extLst>
              <a:ext uri="{FF2B5EF4-FFF2-40B4-BE49-F238E27FC236}">
                <a16:creationId xmlns:a16="http://schemas.microsoft.com/office/drawing/2014/main" id="{03C6B2ED-8EDF-40C0-9486-C8FDA147B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13325"/>
            <a:ext cx="2987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end of the person </a:t>
            </a:r>
            <a:r>
              <a:rPr lang="en-GB" altLang="en-US" sz="2000">
                <a:solidFill>
                  <a:srgbClr val="FFFF00"/>
                </a:solidFill>
              </a:rPr>
              <a:t>– when the brain dies only decomposed molecules and atoms are left</a:t>
            </a:r>
            <a:endParaRPr lang="en-GB" altLang="en-US" sz="2000">
              <a:solidFill>
                <a:srgbClr val="FF3300"/>
              </a:solidFill>
            </a:endParaRPr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02DF0282-1B4B-4FB0-B349-056A97CD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2449513" cy="5213350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Buddha is gone</a:t>
            </a:r>
          </a:p>
          <a:p>
            <a:pPr>
              <a:spcBef>
                <a:spcPct val="50000"/>
              </a:spcBef>
            </a:pPr>
            <a:endParaRPr lang="en-GB" altLang="en-US" sz="40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32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32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Einstein is gone</a:t>
            </a:r>
            <a:r>
              <a:rPr lang="en-GB" alt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7909" name="Text Box 21">
            <a:extLst>
              <a:ext uri="{FF2B5EF4-FFF2-40B4-BE49-F238E27FC236}">
                <a16:creationId xmlns:a16="http://schemas.microsoft.com/office/drawing/2014/main" id="{47EB2CF6-E6FA-45BF-9B81-041066D2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268413"/>
            <a:ext cx="2843212" cy="5397500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Marx is gone</a:t>
            </a:r>
          </a:p>
          <a:p>
            <a:pPr>
              <a:spcBef>
                <a:spcPct val="50000"/>
              </a:spcBef>
            </a:pPr>
            <a:endParaRPr lang="en-GB" altLang="en-US" sz="40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36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36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Lenin is gone</a:t>
            </a:r>
            <a:r>
              <a:rPr lang="en-GB" alt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7910" name="Text Box 22">
            <a:extLst>
              <a:ext uri="{FF2B5EF4-FFF2-40B4-BE49-F238E27FC236}">
                <a16:creationId xmlns:a16="http://schemas.microsoft.com/office/drawing/2014/main" id="{F0BC51EC-1202-45CC-9BF9-5CDF0D8C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41663"/>
            <a:ext cx="30241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Purpose of </a:t>
            </a:r>
            <a:r>
              <a:rPr lang="en-GB" altLang="en-US" sz="2000">
                <a:solidFill>
                  <a:srgbClr val="FF3300"/>
                </a:solidFill>
              </a:rPr>
              <a:t>life</a:t>
            </a:r>
            <a:r>
              <a:rPr lang="en-GB" altLang="en-US" sz="2000">
                <a:solidFill>
                  <a:srgbClr val="FFFF00"/>
                </a:solidFill>
              </a:rPr>
              <a:t> – to enjoy life in a body within the context of God’s will; to relate to others, and to relate to a personal God</a:t>
            </a:r>
          </a:p>
        </p:txBody>
      </p:sp>
    </p:spTree>
  </p:cSld>
  <p:clrMapOvr>
    <a:masterClrMapping/>
  </p:clrMapOvr>
  <p:transition advTm="9758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>
            <a:extLst>
              <a:ext uri="{FF2B5EF4-FFF2-40B4-BE49-F238E27FC236}">
                <a16:creationId xmlns:a16="http://schemas.microsoft.com/office/drawing/2014/main" id="{71658F75-A1E5-45A3-8668-52A2BA0F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Line 3">
            <a:extLst>
              <a:ext uri="{FF2B5EF4-FFF2-40B4-BE49-F238E27FC236}">
                <a16:creationId xmlns:a16="http://schemas.microsoft.com/office/drawing/2014/main" id="{3F4F2995-D54F-49DD-A2FD-3BC1F9E69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BF0CF5B1-796A-4DAA-84D3-83E9BF1C8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70E13D59-90F4-4CCC-A23C-C976660A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99ACC059-2237-4CD6-B9FF-D33A43E5E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328A2C4F-3DC8-42D5-9B98-E6121CC9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396D26A1-B83E-46A7-BA1E-DC9172F5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73D878A7-AC02-4961-8158-11115E11F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76FFBD5B-27D3-434B-AC36-0166BA888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2991ACA0-7C15-4A1D-BD4F-2AD7FE2A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0A4357BF-0838-4841-8D4C-FAD84D20C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6FFC26CC-C963-4C7A-B8B0-5243926B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38926" name="Text Box 14">
            <a:extLst>
              <a:ext uri="{FF2B5EF4-FFF2-40B4-BE49-F238E27FC236}">
                <a16:creationId xmlns:a16="http://schemas.microsoft.com/office/drawing/2014/main" id="{9B62209E-F6C4-4D6D-A261-8E35D173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liberate the spirit into a non-material, non-personal realm</a:t>
            </a:r>
          </a:p>
        </p:txBody>
      </p:sp>
      <p:sp>
        <p:nvSpPr>
          <p:cNvPr id="38927" name="Text Box 15">
            <a:extLst>
              <a:ext uri="{FF2B5EF4-FFF2-40B4-BE49-F238E27FC236}">
                <a16:creationId xmlns:a16="http://schemas.microsoft.com/office/drawing/2014/main" id="{5D0CEC59-9C7A-436F-BCC9-1073CE0CB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357563"/>
            <a:ext cx="2627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Purpose of </a:t>
            </a:r>
            <a:r>
              <a:rPr lang="en-GB" altLang="en-US" sz="2000">
                <a:solidFill>
                  <a:srgbClr val="FF3300"/>
                </a:solidFill>
              </a:rPr>
              <a:t>life</a:t>
            </a:r>
            <a:r>
              <a:rPr lang="en-GB" altLang="en-US" sz="2000">
                <a:solidFill>
                  <a:srgbClr val="FFFF00"/>
                </a:solidFill>
              </a:rPr>
              <a:t> – to live in a body and relate to a personal God</a:t>
            </a:r>
          </a:p>
        </p:txBody>
      </p:sp>
      <p:sp>
        <p:nvSpPr>
          <p:cNvPr id="38928" name="Text Box 16">
            <a:extLst>
              <a:ext uri="{FF2B5EF4-FFF2-40B4-BE49-F238E27FC236}">
                <a16:creationId xmlns:a16="http://schemas.microsoft.com/office/drawing/2014/main" id="{B8788B83-C475-4BF5-89D3-B9CCA8A2E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  <p:sp>
        <p:nvSpPr>
          <p:cNvPr id="38929" name="Text Box 17">
            <a:extLst>
              <a:ext uri="{FF2B5EF4-FFF2-40B4-BE49-F238E27FC236}">
                <a16:creationId xmlns:a16="http://schemas.microsoft.com/office/drawing/2014/main" id="{67F1ED08-8F65-49DF-BFAF-4F0AB4B7A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797425"/>
            <a:ext cx="3168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rgbClr val="00FF00"/>
                </a:solidFill>
              </a:rPr>
              <a:t>Physical death</a:t>
            </a:r>
            <a:r>
              <a:rPr lang="en-GB" altLang="en-US" sz="2400" b="1">
                <a:solidFill>
                  <a:srgbClr val="FFFF00"/>
                </a:solidFill>
              </a:rPr>
              <a:t> –</a:t>
            </a:r>
            <a:r>
              <a:rPr lang="en-GB" altLang="en-US" sz="2400" b="1">
                <a:solidFill>
                  <a:srgbClr val="FF3300"/>
                </a:solidFill>
              </a:rPr>
              <a:t> </a:t>
            </a:r>
            <a:r>
              <a:rPr lang="en-GB" altLang="en-US" sz="2400" b="1">
                <a:solidFill>
                  <a:srgbClr val="00FF00"/>
                </a:solidFill>
              </a:rPr>
              <a:t>followed by</a:t>
            </a:r>
            <a:r>
              <a:rPr lang="en-GB" altLang="en-US" sz="2400" b="1">
                <a:solidFill>
                  <a:srgbClr val="FFFF00"/>
                </a:solidFill>
              </a:rPr>
              <a:t> </a:t>
            </a:r>
            <a:r>
              <a:rPr lang="en-GB" altLang="en-US" sz="2400" b="1">
                <a:solidFill>
                  <a:srgbClr val="00FF00"/>
                </a:solidFill>
              </a:rPr>
              <a:t>physical resurrection</a:t>
            </a:r>
            <a:r>
              <a:rPr lang="en-GB" altLang="en-US" sz="2400">
                <a:solidFill>
                  <a:srgbClr val="FFFF00"/>
                </a:solidFill>
              </a:rPr>
              <a:t> – </a:t>
            </a:r>
            <a:r>
              <a:rPr lang="en-GB" altLang="en-US" sz="2400">
                <a:solidFill>
                  <a:srgbClr val="FF3300"/>
                </a:solidFill>
              </a:rPr>
              <a:t>the person is still there</a:t>
            </a:r>
          </a:p>
        </p:txBody>
      </p:sp>
      <p:sp>
        <p:nvSpPr>
          <p:cNvPr id="38930" name="Text Box 18">
            <a:extLst>
              <a:ext uri="{FF2B5EF4-FFF2-40B4-BE49-F238E27FC236}">
                <a16:creationId xmlns:a16="http://schemas.microsoft.com/office/drawing/2014/main" id="{8174A15A-864D-4807-BA44-4193EA9B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2627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Physical </a:t>
            </a:r>
            <a:r>
              <a:rPr lang="en-GB" altLang="en-US">
                <a:solidFill>
                  <a:srgbClr val="FF3300"/>
                </a:solidFill>
              </a:rPr>
              <a:t>death</a:t>
            </a:r>
            <a:r>
              <a:rPr lang="en-GB" altLang="en-US">
                <a:solidFill>
                  <a:srgbClr val="FFFF00"/>
                </a:solidFill>
              </a:rPr>
              <a:t> – </a:t>
            </a:r>
            <a:r>
              <a:rPr lang="en-GB" altLang="en-US">
                <a:solidFill>
                  <a:srgbClr val="FF3300"/>
                </a:solidFill>
              </a:rPr>
              <a:t>end of the person</a:t>
            </a:r>
            <a:r>
              <a:rPr lang="en-GB" altLang="en-US">
                <a:solidFill>
                  <a:srgbClr val="FFFF00"/>
                </a:solidFill>
              </a:rPr>
              <a:t>; spirit/soul fuses into the eternal, impersonal mind/being</a:t>
            </a:r>
          </a:p>
        </p:txBody>
      </p:sp>
      <p:sp>
        <p:nvSpPr>
          <p:cNvPr id="38931" name="Text Box 19">
            <a:extLst>
              <a:ext uri="{FF2B5EF4-FFF2-40B4-BE49-F238E27FC236}">
                <a16:creationId xmlns:a16="http://schemas.microsoft.com/office/drawing/2014/main" id="{8B47D3F2-508D-4677-8FD2-29098EBB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13325"/>
            <a:ext cx="2987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end of the person </a:t>
            </a:r>
            <a:r>
              <a:rPr lang="en-GB" altLang="en-US" sz="2000">
                <a:solidFill>
                  <a:srgbClr val="FFFF00"/>
                </a:solidFill>
              </a:rPr>
              <a:t>– when the brain dies only decomposed molecules and atoms are left</a:t>
            </a:r>
            <a:endParaRPr lang="en-GB" altLang="en-US" sz="2000">
              <a:solidFill>
                <a:srgbClr val="FF3300"/>
              </a:solidFill>
            </a:endParaRP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39EBAE63-BCFD-458B-9AE0-95E2B35C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2449513" cy="5213350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Buddha is gone</a:t>
            </a:r>
          </a:p>
          <a:p>
            <a:pPr>
              <a:spcBef>
                <a:spcPct val="50000"/>
              </a:spcBef>
            </a:pPr>
            <a:endParaRPr lang="en-GB" altLang="en-US" sz="40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32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32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Einstein is gone</a:t>
            </a:r>
            <a:r>
              <a:rPr lang="en-GB" alt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4429BFD8-CACA-401D-AF11-695CFBE95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268413"/>
            <a:ext cx="2843212" cy="5397500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Marx is gone</a:t>
            </a:r>
          </a:p>
          <a:p>
            <a:pPr>
              <a:spcBef>
                <a:spcPct val="50000"/>
              </a:spcBef>
            </a:pPr>
            <a:endParaRPr lang="en-GB" altLang="en-US" sz="40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36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36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Lenin is gone</a:t>
            </a:r>
            <a:r>
              <a:rPr lang="en-GB" alt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8934" name="Text Box 22">
            <a:extLst>
              <a:ext uri="{FF2B5EF4-FFF2-40B4-BE49-F238E27FC236}">
                <a16:creationId xmlns:a16="http://schemas.microsoft.com/office/drawing/2014/main" id="{A8975FDA-BFC9-484F-AC33-7A3967DC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52513"/>
            <a:ext cx="3168650" cy="3567112"/>
          </a:xfrm>
          <a:prstGeom prst="rect">
            <a:avLst/>
          </a:prstGeom>
          <a:solidFill>
            <a:srgbClr val="000000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Rabbis are gone</a:t>
            </a:r>
          </a:p>
          <a:p>
            <a:pPr>
              <a:spcBef>
                <a:spcPct val="50000"/>
              </a:spcBef>
            </a:pPr>
            <a:endParaRPr lang="en-GB" altLang="en-US" sz="320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4000">
                <a:solidFill>
                  <a:srgbClr val="FF3300"/>
                </a:solidFill>
              </a:rPr>
              <a:t>Mohammad is gone</a:t>
            </a:r>
            <a:r>
              <a:rPr lang="en-GB" altLang="en-US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advTm="56815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>
            <a:extLst>
              <a:ext uri="{FF2B5EF4-FFF2-40B4-BE49-F238E27FC236}">
                <a16:creationId xmlns:a16="http://schemas.microsoft.com/office/drawing/2014/main" id="{5A4D6CA1-97CC-477E-AF6D-E76E1FBD2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0713"/>
            <a:ext cx="734377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>
                <a:solidFill>
                  <a:srgbClr val="00FF00"/>
                </a:solidFill>
              </a:rPr>
              <a:t>There is only one person who gave some evidence regarding what happens after we die</a:t>
            </a:r>
          </a:p>
          <a:p>
            <a:pPr algn="ctr">
              <a:spcBef>
                <a:spcPct val="50000"/>
              </a:spcBef>
            </a:pPr>
            <a:endParaRPr lang="en-GB" altLang="en-US" sz="3200">
              <a:solidFill>
                <a:srgbClr val="00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altLang="en-US" sz="3200">
                <a:solidFill>
                  <a:srgbClr val="00FF00"/>
                </a:solidFill>
              </a:rPr>
              <a:t>  His claims are supported by the most attested ancient historical document, based on the accounts given by eyewitnesses, and written by eyewitnesses</a:t>
            </a:r>
          </a:p>
        </p:txBody>
      </p:sp>
    </p:spTree>
  </p:cSld>
  <p:clrMapOvr>
    <a:masterClrMapping/>
  </p:clrMapOvr>
  <p:transition advTm="48198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EE2E1C6F-FD14-4AE6-A215-BC1940E4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8208962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>
                <a:solidFill>
                  <a:srgbClr val="00FF00"/>
                </a:solidFill>
                <a:latin typeface="Verdana" panose="020B0604030504040204" pitchFamily="34" charset="0"/>
              </a:rPr>
              <a:t>"</a:t>
            </a:r>
            <a:r>
              <a:rPr lang="en-GB" altLang="en-US" sz="2800" u="sng">
                <a:solidFill>
                  <a:srgbClr val="00FF00"/>
                </a:solidFill>
                <a:latin typeface="Verdana" panose="020B0604030504040204" pitchFamily="34" charset="0"/>
              </a:rPr>
              <a:t>Many</a:t>
            </a:r>
            <a:r>
              <a:rPr lang="en-GB" altLang="en-US" sz="2800">
                <a:solidFill>
                  <a:srgbClr val="00FF00"/>
                </a:solidFill>
                <a:latin typeface="Verdana" panose="020B0604030504040204" pitchFamily="34" charset="0"/>
              </a:rPr>
              <a:t> have undertaken to draw up an account of the things that have been fulfilled among us, just as they were handed down to us by those </a:t>
            </a:r>
            <a:r>
              <a:rPr lang="en-GB" altLang="en-US" sz="2800" u="sng">
                <a:solidFill>
                  <a:srgbClr val="00FF00"/>
                </a:solidFill>
                <a:latin typeface="Verdana" panose="020B0604030504040204" pitchFamily="34" charset="0"/>
              </a:rPr>
              <a:t>who from the first were eyewitnesses</a:t>
            </a:r>
            <a:r>
              <a:rPr lang="en-GB" altLang="en-US" sz="2800">
                <a:solidFill>
                  <a:srgbClr val="00FF00"/>
                </a:solidFill>
                <a:latin typeface="Verdana" panose="020B0604030504040204" pitchFamily="34" charset="0"/>
              </a:rPr>
              <a:t> and servants of the word.  Therefore, since I myself have </a:t>
            </a:r>
            <a:r>
              <a:rPr lang="en-GB" altLang="en-US" sz="2800" u="sng">
                <a:solidFill>
                  <a:srgbClr val="00FF00"/>
                </a:solidFill>
                <a:latin typeface="Verdana" panose="020B0604030504040204" pitchFamily="34" charset="0"/>
              </a:rPr>
              <a:t>carefully investigated</a:t>
            </a:r>
            <a:r>
              <a:rPr lang="en-GB" altLang="en-US" sz="2800">
                <a:solidFill>
                  <a:srgbClr val="00FF00"/>
                </a:solidFill>
                <a:latin typeface="Verdana" panose="020B0604030504040204" pitchFamily="34" charset="0"/>
              </a:rPr>
              <a:t> everything from the beginning, it seemed good also to me to write an orderly account for you, most excellent Theophilus, so that you may know the </a:t>
            </a:r>
            <a:r>
              <a:rPr lang="en-GB" altLang="en-US" sz="2800" b="1" u="sng">
                <a:solidFill>
                  <a:srgbClr val="FF3300"/>
                </a:solidFill>
                <a:latin typeface="Verdana" panose="020B0604030504040204" pitchFamily="34" charset="0"/>
              </a:rPr>
              <a:t>certainty</a:t>
            </a:r>
            <a:r>
              <a:rPr lang="en-GB" altLang="en-US" sz="2800">
                <a:solidFill>
                  <a:srgbClr val="00FF00"/>
                </a:solidFill>
                <a:latin typeface="Verdana" panose="020B0604030504040204" pitchFamily="34" charset="0"/>
              </a:rPr>
              <a:t> of the things you have been taught."  (Luke 1:1-4)</a:t>
            </a:r>
          </a:p>
          <a:p>
            <a:pPr>
              <a:spcBef>
                <a:spcPct val="50000"/>
              </a:spcBef>
            </a:pPr>
            <a:endParaRPr lang="en-GB" altLang="en-US" sz="2800">
              <a:solidFill>
                <a:srgbClr val="00FF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108654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39AEF5E0-60F9-44B0-9851-2BEA1FF0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765175"/>
            <a:ext cx="6983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>
                <a:solidFill>
                  <a:srgbClr val="00FF00"/>
                </a:solidFill>
                <a:latin typeface="Verdana" panose="020B0604030504040204" pitchFamily="34" charset="0"/>
              </a:rPr>
              <a:t>New Testament Evidence</a:t>
            </a:r>
          </a:p>
        </p:txBody>
      </p:sp>
      <p:pic>
        <p:nvPicPr>
          <p:cNvPr id="41987" name="Picture 3" descr="ms_114">
            <a:hlinkClick r:id="rId2"/>
            <a:extLst>
              <a:ext uri="{FF2B5EF4-FFF2-40B4-BE49-F238E27FC236}">
                <a16:creationId xmlns:a16="http://schemas.microsoft.com/office/drawing/2014/main" id="{5A7E69EF-23BE-419D-ACFE-0C462599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3946525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2372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>
            <a:extLst>
              <a:ext uri="{FF2B5EF4-FFF2-40B4-BE49-F238E27FC236}">
                <a16:creationId xmlns:a16="http://schemas.microsoft.com/office/drawing/2014/main" id="{EFDBEC0B-FC5C-4323-B8A8-2BE9BD9E04C7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15888"/>
          <a:ext cx="8785225" cy="6492240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4007939666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3647613007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155614682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49097117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85732957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958507509"/>
                    </a:ext>
                  </a:extLst>
                </a:gridCol>
              </a:tblGrid>
              <a:tr h="1152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b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Written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Earliest Copy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between original &amp; copy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Copies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 of Copies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92703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Plato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427-347 B.C.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A.D. 900 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yrs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011870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Herodotus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480-425 B.C.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A.D. 900 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 yrs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387225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Caesar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100-44 B.C.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A.D. 900 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522855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Aristotle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384-322 B.C.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A.D. 1100 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468518"/>
                  </a:ext>
                </a:extLst>
              </a:tr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Homer (Iliad)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B.C.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B.C.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yrs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407815"/>
                  </a:ext>
                </a:extLst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b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Testament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1st Cent. A.D. </a:t>
                      </a: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(A.D. 50-100)</a:t>
                      </a: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2nd Cent. A.D.</a:t>
                      </a:r>
                      <a:b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GB" altLang="en-US" sz="2000" b="1" i="1" u="sng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(A.D. 125)</a:t>
                      </a:r>
                      <a:endParaRPr kumimoji="0" lang="en-GB" altLang="en-US" sz="3200" b="1" i="1" u="sng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100 years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5800+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99.5%</a:t>
                      </a:r>
                      <a:endParaRPr kumimoji="0" lang="en-GB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962277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417398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45681AC4-50E0-45ED-A998-DC216AD7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280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>
                <a:solidFill>
                  <a:srgbClr val="00FF00"/>
                </a:solidFill>
                <a:latin typeface="Verdana" panose="020B0604030504040204" pitchFamily="34" charset="0"/>
              </a:rPr>
              <a:t>Parts of the New Testament have been preserved in more manuscripts than any other ancient work, having over </a:t>
            </a:r>
            <a:r>
              <a:rPr lang="en-GB" altLang="en-US" sz="2800" u="sng">
                <a:solidFill>
                  <a:srgbClr val="00FF00"/>
                </a:solidFill>
                <a:latin typeface="Verdana" panose="020B0604030504040204" pitchFamily="34" charset="0"/>
              </a:rPr>
              <a:t>5,800 complete or fragmented Greek</a:t>
            </a:r>
            <a:r>
              <a:rPr lang="en-GB" altLang="en-US" sz="2800">
                <a:solidFill>
                  <a:srgbClr val="00FF00"/>
                </a:solidFill>
                <a:latin typeface="Verdana" panose="020B0604030504040204" pitchFamily="34" charset="0"/>
              </a:rPr>
              <a:t> manuscripts, </a:t>
            </a:r>
            <a:r>
              <a:rPr lang="en-GB" altLang="en-US" sz="2800" u="sng">
                <a:solidFill>
                  <a:srgbClr val="00FF00"/>
                </a:solidFill>
                <a:latin typeface="Verdana" panose="020B0604030504040204" pitchFamily="34" charset="0"/>
              </a:rPr>
              <a:t>10,000 Latin</a:t>
            </a:r>
            <a:r>
              <a:rPr lang="en-GB" altLang="en-US" sz="2800">
                <a:solidFill>
                  <a:srgbClr val="00FF00"/>
                </a:solidFill>
                <a:latin typeface="Verdana" panose="020B0604030504040204" pitchFamily="34" charset="0"/>
              </a:rPr>
              <a:t> manuscripts and </a:t>
            </a:r>
            <a:r>
              <a:rPr lang="en-GB" altLang="en-US" sz="2800" u="sng">
                <a:solidFill>
                  <a:srgbClr val="00FF00"/>
                </a:solidFill>
                <a:latin typeface="Verdana" panose="020B0604030504040204" pitchFamily="34" charset="0"/>
              </a:rPr>
              <a:t>9,300 manuscripts in various other ancient languages</a:t>
            </a:r>
            <a:r>
              <a:rPr lang="en-GB" altLang="en-US" sz="2800">
                <a:solidFill>
                  <a:srgbClr val="00FF00"/>
                </a:solidFill>
                <a:latin typeface="Verdana" panose="020B0604030504040204" pitchFamily="34" charset="0"/>
              </a:rPr>
              <a:t> including Syriac, Slavic, Gothic, Ethiopic, Coptic and Armenian. 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36CDC42B-BF72-4CC8-9EEB-1EACA725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868863"/>
            <a:ext cx="4392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>
                <a:solidFill>
                  <a:srgbClr val="00FF00"/>
                </a:solidFill>
                <a:latin typeface="Verdana" panose="020B0604030504040204" pitchFamily="34" charset="0"/>
              </a:rPr>
              <a:t>25000 +</a:t>
            </a:r>
          </a:p>
        </p:txBody>
      </p:sp>
    </p:spTree>
  </p:cSld>
  <p:clrMapOvr>
    <a:masterClrMapping/>
  </p:clrMapOvr>
  <p:transition advTm="6525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Newton_wide">
            <a:extLst>
              <a:ext uri="{FF2B5EF4-FFF2-40B4-BE49-F238E27FC236}">
                <a16:creationId xmlns:a16="http://schemas.microsoft.com/office/drawing/2014/main" id="{84714B8D-4C53-41A9-A088-BDF958D6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666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B51CE344-51F7-4278-ABB9-3F2910E30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2781300"/>
            <a:ext cx="16557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800">
                <a:solidFill>
                  <a:srgbClr val="FFFF00"/>
                </a:solidFill>
              </a:rPr>
              <a:t>2060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D4FE5382-066E-41E2-A0F8-E3218DEF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6250"/>
            <a:ext cx="3527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>
                <a:solidFill>
                  <a:srgbClr val="FFFF00"/>
                </a:solidFill>
              </a:rPr>
              <a:t>Theistic Science</a:t>
            </a:r>
          </a:p>
        </p:txBody>
      </p:sp>
    </p:spTree>
  </p:cSld>
  <p:clrMapOvr>
    <a:masterClrMapping/>
  </p:clrMapOvr>
  <p:transition advTm="86688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0E20B2F5-D60B-4FBB-8027-24F6834FE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3">
            <a:extLst>
              <a:ext uri="{FF2B5EF4-FFF2-40B4-BE49-F238E27FC236}">
                <a16:creationId xmlns:a16="http://schemas.microsoft.com/office/drawing/2014/main" id="{6E35FDF1-8195-405C-8A4B-A99D4836A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AC57AE28-D170-49D9-BCDC-37152734E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8145F0D8-8213-446D-8E78-D019B6CFF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2A93CC75-0C40-49CE-B224-5AE08EFA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Matter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3BC8AE4B-1270-47FA-A97B-67004F28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Spirit &amp; Matter</a:t>
            </a: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CFA7903A-FFB1-4361-A26C-D89D8A104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‘spiritism’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C7A4A417-16BB-4D68-94DB-436B92FA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2684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‘materialism’</a:t>
            </a:r>
          </a:p>
        </p:txBody>
      </p:sp>
      <p:sp>
        <p:nvSpPr>
          <p:cNvPr id="46090" name="Text Box 10">
            <a:extLst>
              <a:ext uri="{FF2B5EF4-FFF2-40B4-BE49-F238E27FC236}">
                <a16:creationId xmlns:a16="http://schemas.microsoft.com/office/drawing/2014/main" id="{0E972CFA-EFBC-46F9-9D74-0E6EA2B02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26841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‘intermingled’</a:t>
            </a: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0748675E-6BA8-41DA-A09E-1CFA7857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60575"/>
            <a:ext cx="2447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spirit/mind is eternal – no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and no end</a:t>
            </a:r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id="{E8700CFD-8C08-4A47-B154-D329B155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989138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Matter was created at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; spirit/mind does not exist, only brain</a:t>
            </a:r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129DAE31-3B49-4C8B-AAB0-2365CDB1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Both spirit/mind and matter were created in the </a:t>
            </a:r>
            <a:r>
              <a:rPr lang="en-GB" altLang="en-US" sz="2000">
                <a:solidFill>
                  <a:srgbClr val="FF3300"/>
                </a:solidFill>
              </a:rPr>
              <a:t>beginning</a:t>
            </a:r>
            <a:r>
              <a:rPr lang="en-GB" altLang="en-US" sz="2000">
                <a:solidFill>
                  <a:srgbClr val="FFFF00"/>
                </a:solidFill>
              </a:rPr>
              <a:t> – not eternal</a:t>
            </a:r>
          </a:p>
        </p:txBody>
      </p:sp>
      <p:sp>
        <p:nvSpPr>
          <p:cNvPr id="46094" name="Text Box 14">
            <a:extLst>
              <a:ext uri="{FF2B5EF4-FFF2-40B4-BE49-F238E27FC236}">
                <a16:creationId xmlns:a16="http://schemas.microsoft.com/office/drawing/2014/main" id="{71A5BAAA-B66B-4769-B531-B1D37D4E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213100"/>
            <a:ext cx="26273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Purpose of </a:t>
            </a:r>
            <a:r>
              <a:rPr lang="en-GB" altLang="en-US">
                <a:solidFill>
                  <a:srgbClr val="FF3300"/>
                </a:solidFill>
              </a:rPr>
              <a:t>life</a:t>
            </a:r>
            <a:r>
              <a:rPr lang="en-GB" altLang="en-US">
                <a:solidFill>
                  <a:srgbClr val="FFFF00"/>
                </a:solidFill>
              </a:rPr>
              <a:t> – to escape from the prison of body/matter and liberate the spirit into a non-material, non-personal realm</a:t>
            </a:r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CE2500A5-56A0-4F43-AC74-313523C8A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64490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No purpose to</a:t>
            </a:r>
            <a:r>
              <a:rPr lang="en-GB" altLang="en-US" sz="2400"/>
              <a:t> </a:t>
            </a:r>
            <a:r>
              <a:rPr lang="en-GB" altLang="en-US" sz="2400">
                <a:solidFill>
                  <a:srgbClr val="FF3300"/>
                </a:solidFill>
              </a:rPr>
              <a:t>life</a:t>
            </a:r>
          </a:p>
        </p:txBody>
      </p:sp>
      <p:sp>
        <p:nvSpPr>
          <p:cNvPr id="46097" name="Text Box 17">
            <a:extLst>
              <a:ext uri="{FF2B5EF4-FFF2-40B4-BE49-F238E27FC236}">
                <a16:creationId xmlns:a16="http://schemas.microsoft.com/office/drawing/2014/main" id="{4B113DB3-BF50-43ED-8DB4-8826F3E39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797425"/>
            <a:ext cx="3168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solidFill>
                  <a:srgbClr val="00FF00"/>
                </a:solidFill>
              </a:rPr>
              <a:t>Physical death</a:t>
            </a:r>
            <a:r>
              <a:rPr lang="en-GB" altLang="en-US" sz="2400" b="1">
                <a:solidFill>
                  <a:srgbClr val="FFFF00"/>
                </a:solidFill>
              </a:rPr>
              <a:t> –</a:t>
            </a:r>
            <a:r>
              <a:rPr lang="en-GB" altLang="en-US" sz="2400" b="1">
                <a:solidFill>
                  <a:srgbClr val="FF3300"/>
                </a:solidFill>
              </a:rPr>
              <a:t> </a:t>
            </a:r>
            <a:r>
              <a:rPr lang="en-GB" altLang="en-US" sz="2400" b="1">
                <a:solidFill>
                  <a:srgbClr val="00FF00"/>
                </a:solidFill>
              </a:rPr>
              <a:t>followed by</a:t>
            </a:r>
            <a:r>
              <a:rPr lang="en-GB" altLang="en-US" sz="2400" b="1">
                <a:solidFill>
                  <a:srgbClr val="FFFF00"/>
                </a:solidFill>
              </a:rPr>
              <a:t> </a:t>
            </a:r>
            <a:r>
              <a:rPr lang="en-GB" altLang="en-US" sz="2400" b="1">
                <a:solidFill>
                  <a:srgbClr val="00FF00"/>
                </a:solidFill>
              </a:rPr>
              <a:t>physical resurrection</a:t>
            </a:r>
            <a:r>
              <a:rPr lang="en-GB" altLang="en-US" sz="2400">
                <a:solidFill>
                  <a:srgbClr val="FFFF00"/>
                </a:solidFill>
              </a:rPr>
              <a:t> – </a:t>
            </a:r>
            <a:r>
              <a:rPr lang="en-GB" altLang="en-US" sz="2400">
                <a:solidFill>
                  <a:srgbClr val="FF3300"/>
                </a:solidFill>
              </a:rPr>
              <a:t>the person is still there</a:t>
            </a:r>
          </a:p>
        </p:txBody>
      </p:sp>
      <p:sp>
        <p:nvSpPr>
          <p:cNvPr id="46098" name="Text Box 18">
            <a:extLst>
              <a:ext uri="{FF2B5EF4-FFF2-40B4-BE49-F238E27FC236}">
                <a16:creationId xmlns:a16="http://schemas.microsoft.com/office/drawing/2014/main" id="{19C99A13-605F-4B39-8D78-4B819E687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26273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>
                <a:solidFill>
                  <a:srgbClr val="FFFF00"/>
                </a:solidFill>
              </a:rPr>
              <a:t>Physical </a:t>
            </a:r>
            <a:r>
              <a:rPr lang="en-GB" altLang="en-US">
                <a:solidFill>
                  <a:srgbClr val="FF3300"/>
                </a:solidFill>
              </a:rPr>
              <a:t>death</a:t>
            </a:r>
            <a:r>
              <a:rPr lang="en-GB" altLang="en-US">
                <a:solidFill>
                  <a:srgbClr val="FFFF00"/>
                </a:solidFill>
              </a:rPr>
              <a:t> – </a:t>
            </a:r>
            <a:r>
              <a:rPr lang="en-GB" altLang="en-US">
                <a:solidFill>
                  <a:srgbClr val="FF3300"/>
                </a:solidFill>
              </a:rPr>
              <a:t>end of the person</a:t>
            </a:r>
            <a:r>
              <a:rPr lang="en-GB" altLang="en-US">
                <a:solidFill>
                  <a:srgbClr val="FFFF00"/>
                </a:solidFill>
              </a:rPr>
              <a:t>; spirit/soul fuses into the eternal, impersonal mind/being</a:t>
            </a:r>
          </a:p>
        </p:txBody>
      </p:sp>
      <p:sp>
        <p:nvSpPr>
          <p:cNvPr id="46099" name="Text Box 19">
            <a:extLst>
              <a:ext uri="{FF2B5EF4-FFF2-40B4-BE49-F238E27FC236}">
                <a16:creationId xmlns:a16="http://schemas.microsoft.com/office/drawing/2014/main" id="{DC14FA44-90AD-4878-A417-29227FA28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013325"/>
            <a:ext cx="29876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Physical </a:t>
            </a:r>
            <a:r>
              <a:rPr lang="en-GB" altLang="en-US" sz="2000">
                <a:solidFill>
                  <a:srgbClr val="FF3300"/>
                </a:solidFill>
              </a:rPr>
              <a:t>death</a:t>
            </a:r>
            <a:r>
              <a:rPr lang="en-GB" altLang="en-US" sz="2000">
                <a:solidFill>
                  <a:srgbClr val="FFFF00"/>
                </a:solidFill>
              </a:rPr>
              <a:t> –</a:t>
            </a:r>
            <a:r>
              <a:rPr lang="en-GB" altLang="en-US" sz="2000">
                <a:solidFill>
                  <a:srgbClr val="FF3300"/>
                </a:solidFill>
              </a:rPr>
              <a:t> end of the person </a:t>
            </a:r>
            <a:r>
              <a:rPr lang="en-GB" altLang="en-US" sz="2000">
                <a:solidFill>
                  <a:srgbClr val="FFFF00"/>
                </a:solidFill>
              </a:rPr>
              <a:t>– when the brain dies only decomposed molecules and atoms are left</a:t>
            </a:r>
            <a:endParaRPr lang="en-GB" altLang="en-US" sz="2000">
              <a:solidFill>
                <a:srgbClr val="FF3300"/>
              </a:solidFill>
            </a:endParaRPr>
          </a:p>
        </p:txBody>
      </p:sp>
      <p:sp>
        <p:nvSpPr>
          <p:cNvPr id="46100" name="Text Box 20">
            <a:extLst>
              <a:ext uri="{FF2B5EF4-FFF2-40B4-BE49-F238E27FC236}">
                <a16:creationId xmlns:a16="http://schemas.microsoft.com/office/drawing/2014/main" id="{B6FEB724-DFA4-45CA-8F5A-CBDEFE49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41663"/>
            <a:ext cx="30241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</a:rPr>
              <a:t>Purpose of </a:t>
            </a:r>
            <a:r>
              <a:rPr lang="en-GB" altLang="en-US" sz="2000">
                <a:solidFill>
                  <a:srgbClr val="FF3300"/>
                </a:solidFill>
              </a:rPr>
              <a:t>life</a:t>
            </a:r>
            <a:r>
              <a:rPr lang="en-GB" altLang="en-US" sz="2000">
                <a:solidFill>
                  <a:srgbClr val="FFFF00"/>
                </a:solidFill>
              </a:rPr>
              <a:t> – to enjoy life in a body within the context of God’s will; to relate to others, and to relate to a personal God</a:t>
            </a:r>
          </a:p>
        </p:txBody>
      </p:sp>
    </p:spTree>
  </p:cSld>
  <p:clrMapOvr>
    <a:masterClrMapping/>
  </p:clrMapOvr>
  <p:transition advTm="41056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>
            <a:extLst>
              <a:ext uri="{FF2B5EF4-FFF2-40B4-BE49-F238E27FC236}">
                <a16:creationId xmlns:a16="http://schemas.microsoft.com/office/drawing/2014/main" id="{257EC50D-1DD6-44CD-A5DD-D8E2F1246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78486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00FF00"/>
                </a:solidFill>
              </a:rPr>
              <a:t>‘Now, brothers, I want to remind you of the gospel I preached to you, which you received and on which you have taken your stand.</a:t>
            </a:r>
          </a:p>
          <a:p>
            <a:r>
              <a:rPr lang="en-GB" altLang="en-US" sz="2400">
                <a:solidFill>
                  <a:srgbClr val="00FF00"/>
                </a:solidFill>
              </a:rPr>
              <a:t>   By this gospel you are saved, if you hold firmly to the word I preached to you. Otherwise, you have believed in vain.</a:t>
            </a:r>
          </a:p>
          <a:p>
            <a:r>
              <a:rPr lang="en-GB" altLang="en-US" sz="2400">
                <a:solidFill>
                  <a:srgbClr val="00FF00"/>
                </a:solidFill>
              </a:rPr>
              <a:t>   For what I received I passed on to you as of first importance: that Christ died for our sins according to the Scriptures,</a:t>
            </a:r>
          </a:p>
          <a:p>
            <a:r>
              <a:rPr lang="en-GB" altLang="en-US" sz="2400">
                <a:solidFill>
                  <a:srgbClr val="00FF00"/>
                </a:solidFill>
              </a:rPr>
              <a:t>   that he was buried, that </a:t>
            </a:r>
            <a:r>
              <a:rPr lang="en-GB" altLang="en-US" sz="2400" b="1" u="sng">
                <a:solidFill>
                  <a:srgbClr val="00FF00"/>
                </a:solidFill>
              </a:rPr>
              <a:t>he was raised</a:t>
            </a:r>
            <a:r>
              <a:rPr lang="en-GB" altLang="en-US" sz="2400">
                <a:solidFill>
                  <a:srgbClr val="00FF00"/>
                </a:solidFill>
              </a:rPr>
              <a:t> on the third day according to the Scriptures, and that he appeared to Peter, and then to the Twelve.</a:t>
            </a:r>
          </a:p>
          <a:p>
            <a:r>
              <a:rPr lang="en-GB" altLang="en-US" sz="2400">
                <a:solidFill>
                  <a:srgbClr val="00FF00"/>
                </a:solidFill>
              </a:rPr>
              <a:t>  After that, he appeared to </a:t>
            </a:r>
            <a:r>
              <a:rPr lang="en-GB" altLang="en-US" sz="2400" b="1" u="sng">
                <a:solidFill>
                  <a:srgbClr val="00FF00"/>
                </a:solidFill>
              </a:rPr>
              <a:t>more than five hundred</a:t>
            </a:r>
            <a:r>
              <a:rPr lang="en-GB" altLang="en-US" sz="2400">
                <a:solidFill>
                  <a:srgbClr val="00FF00"/>
                </a:solidFill>
              </a:rPr>
              <a:t> of the brothers at the same time, most of whom are still living, though some have fallen asleep.’ 1 Corinthians 15:1-6</a:t>
            </a:r>
          </a:p>
        </p:txBody>
      </p:sp>
    </p:spTree>
  </p:cSld>
  <p:clrMapOvr>
    <a:masterClrMapping/>
  </p:clrMapOvr>
  <p:transition advTm="211439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e171a6d4e9813c3e1d21856516d17828">
            <a:extLst>
              <a:ext uri="{FF2B5EF4-FFF2-40B4-BE49-F238E27FC236}">
                <a16:creationId xmlns:a16="http://schemas.microsoft.com/office/drawing/2014/main" id="{C26AEC1D-F1EA-48B1-BAE2-FD19FCC3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948113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jpg-albert-einstein-quotes-i-have-deep-faith-that-the-principle-of-the-universe-will-be-beautiful-and-simple">
            <a:extLst>
              <a:ext uri="{FF2B5EF4-FFF2-40B4-BE49-F238E27FC236}">
                <a16:creationId xmlns:a16="http://schemas.microsoft.com/office/drawing/2014/main" id="{860FBDAB-2A40-43CA-8D71-111C6B11E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983038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 Box 9">
            <a:extLst>
              <a:ext uri="{FF2B5EF4-FFF2-40B4-BE49-F238E27FC236}">
                <a16:creationId xmlns:a16="http://schemas.microsoft.com/office/drawing/2014/main" id="{C47BE53B-D2B9-4C49-94E3-475947908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88913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>
                <a:solidFill>
                  <a:srgbClr val="FFFF00"/>
                </a:solidFill>
              </a:rPr>
              <a:t>Agnostic Science</a:t>
            </a:r>
          </a:p>
        </p:txBody>
      </p:sp>
      <p:sp>
        <p:nvSpPr>
          <p:cNvPr id="21514" name="Oval 10">
            <a:extLst>
              <a:ext uri="{FF2B5EF4-FFF2-40B4-BE49-F238E27FC236}">
                <a16:creationId xmlns:a16="http://schemas.microsoft.com/office/drawing/2014/main" id="{1682238B-EF9E-4DD7-A94C-6E0C84762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005263"/>
            <a:ext cx="1150937" cy="574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1">
            <a:extLst>
              <a:ext uri="{FF2B5EF4-FFF2-40B4-BE49-F238E27FC236}">
                <a16:creationId xmlns:a16="http://schemas.microsoft.com/office/drawing/2014/main" id="{E1B1B8D0-25F9-4786-A549-E6CE58729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628775"/>
            <a:ext cx="792162" cy="574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77278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>
            <a:extLst>
              <a:ext uri="{FF2B5EF4-FFF2-40B4-BE49-F238E27FC236}">
                <a16:creationId xmlns:a16="http://schemas.microsoft.com/office/drawing/2014/main" id="{B38A4ABD-4D99-4FB5-BD68-0D4A399B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437063"/>
            <a:ext cx="73453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>
                <a:solidFill>
                  <a:srgbClr val="FFFF00"/>
                </a:solidFill>
              </a:rPr>
              <a:t>In the beginning… there was nothing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FDDF15BB-2706-4DDB-A264-4BCA2935B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76250"/>
            <a:ext cx="388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>
                <a:solidFill>
                  <a:srgbClr val="FFFF00"/>
                </a:solidFill>
              </a:rPr>
              <a:t>Atheistic Science</a:t>
            </a:r>
          </a:p>
        </p:txBody>
      </p:sp>
      <p:pic>
        <p:nvPicPr>
          <p:cNvPr id="22537" name="Picture 9" descr="Image result for stephen hawking background">
            <a:extLst>
              <a:ext uri="{FF2B5EF4-FFF2-40B4-BE49-F238E27FC236}">
                <a16:creationId xmlns:a16="http://schemas.microsoft.com/office/drawing/2014/main" id="{A8C033CD-7F0E-45CB-9652-7369E13A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57340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746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Kindergarten%20Classroom_3">
            <a:extLst>
              <a:ext uri="{FF2B5EF4-FFF2-40B4-BE49-F238E27FC236}">
                <a16:creationId xmlns:a16="http://schemas.microsoft.com/office/drawing/2014/main" id="{33417FC8-D917-4D19-BE31-3E3558EC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303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8545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458F617F-B923-4ACE-85C1-5BB869CB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3375"/>
            <a:ext cx="5688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FF00"/>
                </a:solidFill>
              </a:rPr>
              <a:t>Statements of Faith (not fact):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94DD0042-199F-42FC-8D22-A36F76853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7345362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FF00"/>
                </a:solidFill>
              </a:rPr>
              <a:t>‘In the beginning there was nothing…’</a:t>
            </a:r>
          </a:p>
          <a:p>
            <a:pPr>
              <a:spcBef>
                <a:spcPct val="50000"/>
              </a:spcBef>
            </a:pPr>
            <a:r>
              <a:rPr lang="en-GB" altLang="en-US" sz="2400" i="1">
                <a:solidFill>
                  <a:srgbClr val="FFFF00"/>
                </a:solidFill>
              </a:rPr>
              <a:t>Brian Cox</a:t>
            </a:r>
          </a:p>
          <a:p>
            <a:pPr>
              <a:spcBef>
                <a:spcPct val="50000"/>
              </a:spcBef>
            </a:pPr>
            <a:endParaRPr lang="en-GB" altLang="en-US" sz="32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24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FF00"/>
                </a:solidFill>
              </a:rPr>
              <a:t>‘In the beginning God…’</a:t>
            </a:r>
          </a:p>
          <a:p>
            <a:pPr>
              <a:spcBef>
                <a:spcPct val="50000"/>
              </a:spcBef>
            </a:pPr>
            <a:r>
              <a:rPr lang="en-GB" altLang="en-US" sz="2400" i="1">
                <a:solidFill>
                  <a:srgbClr val="FFFF00"/>
                </a:solidFill>
              </a:rPr>
              <a:t>Genesis</a:t>
            </a:r>
          </a:p>
        </p:txBody>
      </p:sp>
      <p:pic>
        <p:nvPicPr>
          <p:cNvPr id="12292" name="Picture 4" descr="brian-cox_1974873c">
            <a:extLst>
              <a:ext uri="{FF2B5EF4-FFF2-40B4-BE49-F238E27FC236}">
                <a16:creationId xmlns:a16="http://schemas.microsoft.com/office/drawing/2014/main" id="{A909EF98-2BC0-4806-86B6-D5474C7D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2941637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oses | Ministry127">
            <a:hlinkClick r:id="rId3"/>
            <a:extLst>
              <a:ext uri="{FF2B5EF4-FFF2-40B4-BE49-F238E27FC236}">
                <a16:creationId xmlns:a16="http://schemas.microsoft.com/office/drawing/2014/main" id="{994D03CE-A986-45F1-81F2-8F417FFE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3384550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9746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9F5038D8-0BBA-4AC5-9E38-B04AA8476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3375"/>
            <a:ext cx="5688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FF00"/>
                </a:solidFill>
              </a:rPr>
              <a:t>Statements of Faith (not fact):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20D0140D-44A5-4B1B-B3D3-7C6E018A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44675"/>
            <a:ext cx="69850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FF00"/>
                </a:solidFill>
              </a:rPr>
              <a:t>‘In the beginning there was nothing…’</a:t>
            </a:r>
          </a:p>
          <a:p>
            <a:pPr>
              <a:spcBef>
                <a:spcPct val="50000"/>
              </a:spcBef>
            </a:pPr>
            <a:r>
              <a:rPr lang="en-GB" altLang="en-US" sz="2400" i="1">
                <a:solidFill>
                  <a:srgbClr val="FFFF00"/>
                </a:solidFill>
              </a:rPr>
              <a:t>Underlying principle: something came from nothing</a:t>
            </a:r>
          </a:p>
          <a:p>
            <a:pPr>
              <a:spcBef>
                <a:spcPct val="50000"/>
              </a:spcBef>
            </a:pPr>
            <a:endParaRPr lang="en-GB" altLang="en-US" sz="32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32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3200">
                <a:solidFill>
                  <a:srgbClr val="FFFF00"/>
                </a:solidFill>
              </a:rPr>
              <a:t>‘In the beginning God…’</a:t>
            </a:r>
          </a:p>
          <a:p>
            <a:pPr>
              <a:spcBef>
                <a:spcPct val="50000"/>
              </a:spcBef>
            </a:pPr>
            <a:r>
              <a:rPr lang="en-GB" altLang="en-US" sz="2400" i="1">
                <a:solidFill>
                  <a:srgbClr val="FFFF00"/>
                </a:solidFill>
              </a:rPr>
              <a:t>Underlying principle: something came from something</a:t>
            </a:r>
          </a:p>
        </p:txBody>
      </p:sp>
    </p:spTree>
  </p:cSld>
  <p:clrMapOvr>
    <a:masterClrMapping/>
  </p:clrMapOvr>
  <p:transition advTm="6806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Line 4">
            <a:extLst>
              <a:ext uri="{FF2B5EF4-FFF2-40B4-BE49-F238E27FC236}">
                <a16:creationId xmlns:a16="http://schemas.microsoft.com/office/drawing/2014/main" id="{8018C276-6627-475B-A465-2FCECCC4A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E810C72E-4A84-4BBB-B71D-390B2F185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404813"/>
            <a:ext cx="0" cy="58324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54884A05-C0A9-4787-A0EB-589940607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981075"/>
            <a:ext cx="85693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6BA28B45-1B1F-4093-97ED-292B96E37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Agnostic Science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987634EB-B9E4-48BB-B332-158AB37B2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Atheistic Science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5CE6A3A6-6A1B-4765-8539-FCCDB14D1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76250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FFFF00"/>
                </a:solidFill>
              </a:rPr>
              <a:t>Theistic Science</a:t>
            </a:r>
          </a:p>
        </p:txBody>
      </p:sp>
      <p:pic>
        <p:nvPicPr>
          <p:cNvPr id="24587" name="Picture 11" descr="Top 5 Famous Scientists Of All Time! - YouTube">
            <a:hlinkClick r:id="rId2"/>
            <a:extLst>
              <a:ext uri="{FF2B5EF4-FFF2-40B4-BE49-F238E27FC236}">
                <a16:creationId xmlns:a16="http://schemas.microsoft.com/office/drawing/2014/main" id="{272B8CAB-A2AC-41A3-A6E6-2DC65693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24175"/>
            <a:ext cx="26638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9" name="Picture 13" descr="&quot;Isaac Newton (dark background)&quot; Pullover Hoodie by ...">
            <a:hlinkClick r:id="rId4"/>
            <a:extLst>
              <a:ext uri="{FF2B5EF4-FFF2-40B4-BE49-F238E27FC236}">
                <a16:creationId xmlns:a16="http://schemas.microsoft.com/office/drawing/2014/main" id="{9392D047-DE19-4228-8810-0FC76ABAB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4" b="44981"/>
          <a:stretch>
            <a:fillRect/>
          </a:stretch>
        </p:blipFill>
        <p:spPr bwMode="auto">
          <a:xfrm>
            <a:off x="3563938" y="2781300"/>
            <a:ext cx="1674812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1" name="AutoShape 15" descr="Stephen Hawking Wallpaper">
            <a:hlinkClick r:id="rId6"/>
            <a:extLst>
              <a:ext uri="{FF2B5EF4-FFF2-40B4-BE49-F238E27FC236}">
                <a16:creationId xmlns:a16="http://schemas.microsoft.com/office/drawing/2014/main" id="{E1DCC032-0442-4693-8211-124959E0AD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AutoShape 17" descr="Stephen Hawking Wallpaper">
            <a:hlinkClick r:id="rId6"/>
            <a:extLst>
              <a:ext uri="{FF2B5EF4-FFF2-40B4-BE49-F238E27FC236}">
                <a16:creationId xmlns:a16="http://schemas.microsoft.com/office/drawing/2014/main" id="{2449F47A-9281-48B8-9A72-77041A1413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5" name="Picture 19" descr="Stephen-Hawking-Wallpaper-black">
            <a:extLst>
              <a:ext uri="{FF2B5EF4-FFF2-40B4-BE49-F238E27FC236}">
                <a16:creationId xmlns:a16="http://schemas.microsoft.com/office/drawing/2014/main" id="{9511E1AA-3AC9-438D-803C-E0577EB8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42589" r="76704"/>
          <a:stretch>
            <a:fillRect/>
          </a:stretch>
        </p:blipFill>
        <p:spPr bwMode="auto">
          <a:xfrm>
            <a:off x="6804025" y="2852738"/>
            <a:ext cx="1512888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2877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2323</Words>
  <Application>Microsoft Office PowerPoint</Application>
  <PresentationFormat>On-screen Show (4:3)</PresentationFormat>
  <Paragraphs>293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</dc:creator>
  <cp:lastModifiedBy>Richard Down</cp:lastModifiedBy>
  <cp:revision>51</cp:revision>
  <dcterms:created xsi:type="dcterms:W3CDTF">2015-09-22T09:51:01Z</dcterms:created>
  <dcterms:modified xsi:type="dcterms:W3CDTF">2019-11-19T20:37:13Z</dcterms:modified>
</cp:coreProperties>
</file>